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90" r:id="rId3"/>
    <p:sldId id="288" r:id="rId4"/>
    <p:sldId id="257" r:id="rId5"/>
    <p:sldId id="259" r:id="rId6"/>
    <p:sldId id="274" r:id="rId7"/>
    <p:sldId id="293" r:id="rId8"/>
    <p:sldId id="287" r:id="rId9"/>
    <p:sldId id="281" r:id="rId10"/>
    <p:sldId id="276" r:id="rId11"/>
    <p:sldId id="279" r:id="rId12"/>
    <p:sldId id="291" r:id="rId13"/>
    <p:sldId id="277" r:id="rId14"/>
    <p:sldId id="296" r:id="rId15"/>
    <p:sldId id="275" r:id="rId16"/>
    <p:sldId id="280" r:id="rId17"/>
    <p:sldId id="298" r:id="rId18"/>
    <p:sldId id="289" r:id="rId19"/>
    <p:sldId id="282" r:id="rId20"/>
    <p:sldId id="294" r:id="rId21"/>
    <p:sldId id="297" r:id="rId22"/>
    <p:sldId id="295" r:id="rId23"/>
    <p:sldId id="292"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ED25"/>
    <a:srgbClr val="0F74CF"/>
    <a:srgbClr val="E21EC6"/>
    <a:srgbClr val="9514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7" autoAdjust="0"/>
  </p:normalViewPr>
  <p:slideViewPr>
    <p:cSldViewPr>
      <p:cViewPr varScale="1">
        <p:scale>
          <a:sx n="59" d="100"/>
          <a:sy n="59" d="100"/>
        </p:scale>
        <p:origin x="-137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A948E-22CD-480D-AD19-CA7DC6575A5B}" type="datetimeFigureOut">
              <a:rPr lang="en-US" smtClean="0"/>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6EAA9-4D7C-4CF6-A58E-5DBE0933D92D}" type="slidenum">
              <a:rPr lang="en-US" smtClean="0"/>
              <a:pPr/>
              <a:t>‹#›</a:t>
            </a:fld>
            <a:endParaRPr lang="en-US"/>
          </a:p>
        </p:txBody>
      </p:sp>
    </p:spTree>
    <p:extLst>
      <p:ext uri="{BB962C8B-B14F-4D97-AF65-F5344CB8AC3E}">
        <p14:creationId xmlns:p14="http://schemas.microsoft.com/office/powerpoint/2010/main" xmlns="" val="392833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cbi.nlm.nih.gov/pubmed/1982278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a:t>
            </a:r>
            <a:r>
              <a:rPr lang="en-US" baseline="0" dirty="0" smtClean="0"/>
              <a:t> a quick refresher on protein degradation by </a:t>
            </a:r>
            <a:r>
              <a:rPr lang="en-US" baseline="0" dirty="0" err="1" smtClean="0"/>
              <a:t>ubiquitination</a:t>
            </a:r>
            <a:r>
              <a:rPr lang="en-US" baseline="0" dirty="0" smtClean="0"/>
              <a:t>. In this pathway, a protein, such as BTBD9, is targeted for </a:t>
            </a:r>
            <a:r>
              <a:rPr lang="en-US" baseline="0" dirty="0" err="1" smtClean="0"/>
              <a:t>degredation</a:t>
            </a:r>
            <a:r>
              <a:rPr lang="en-US" baseline="0" dirty="0" smtClean="0"/>
              <a:t> by a </a:t>
            </a:r>
            <a:r>
              <a:rPr lang="en-US" dirty="0" err="1" smtClean="0"/>
              <a:t>ubiquitin</a:t>
            </a:r>
            <a:r>
              <a:rPr lang="en-US" dirty="0" smtClean="0"/>
              <a:t> </a:t>
            </a:r>
            <a:r>
              <a:rPr lang="en-US" dirty="0" err="1" smtClean="0"/>
              <a:t>ligases</a:t>
            </a:r>
            <a:r>
              <a:rPr lang="en-US" dirty="0" smtClean="0"/>
              <a:t>-like</a:t>
            </a:r>
            <a:r>
              <a:rPr lang="en-US" baseline="0" dirty="0" smtClean="0"/>
              <a:t> cullin3. This </a:t>
            </a:r>
            <a:r>
              <a:rPr lang="en-US" baseline="0" dirty="0" err="1" smtClean="0"/>
              <a:t>ubiquitin</a:t>
            </a:r>
            <a:r>
              <a:rPr lang="en-US" baseline="0" dirty="0" smtClean="0"/>
              <a:t> </a:t>
            </a:r>
            <a:r>
              <a:rPr lang="en-US" baseline="0" dirty="0" err="1" smtClean="0"/>
              <a:t>ligase</a:t>
            </a:r>
            <a:r>
              <a:rPr lang="en-US" baseline="0" dirty="0" smtClean="0"/>
              <a:t> adds </a:t>
            </a:r>
            <a:r>
              <a:rPr lang="en-US" dirty="0" err="1" smtClean="0"/>
              <a:t>polyubiquitin</a:t>
            </a:r>
            <a:r>
              <a:rPr lang="en-US" dirty="0" smtClean="0"/>
              <a:t> chain</a:t>
            </a:r>
            <a:r>
              <a:rPr lang="en-US" baseline="0" dirty="0" smtClean="0"/>
              <a:t> to one or more lysine amino acids on the target protein. This </a:t>
            </a:r>
            <a:r>
              <a:rPr lang="en-US" baseline="0" dirty="0" err="1" smtClean="0"/>
              <a:t>ubiquitinated</a:t>
            </a:r>
            <a:r>
              <a:rPr lang="en-US" baseline="0" dirty="0" smtClean="0"/>
              <a:t> protein will then be transported to a </a:t>
            </a:r>
            <a:r>
              <a:rPr lang="en-US" baseline="0" dirty="0" err="1" smtClean="0"/>
              <a:t>proteasome</a:t>
            </a:r>
            <a:r>
              <a:rPr lang="en-US" baseline="0" dirty="0" smtClean="0"/>
              <a:t> where the </a:t>
            </a:r>
            <a:r>
              <a:rPr lang="en-US" baseline="0" dirty="0" err="1" smtClean="0"/>
              <a:t>ubiquitin</a:t>
            </a:r>
            <a:r>
              <a:rPr lang="en-US" baseline="0" dirty="0" smtClean="0"/>
              <a:t> will be removed, the protein unfolded, and </a:t>
            </a:r>
            <a:r>
              <a:rPr lang="en-US" baseline="0" dirty="0" err="1" smtClean="0"/>
              <a:t>translocated</a:t>
            </a:r>
            <a:r>
              <a:rPr lang="en-US" baseline="0" dirty="0" smtClean="0"/>
              <a:t> inside the </a:t>
            </a:r>
            <a:r>
              <a:rPr lang="en-US" baseline="0" dirty="0" err="1" smtClean="0"/>
              <a:t>proteosome</a:t>
            </a:r>
            <a:r>
              <a:rPr lang="en-US" baseline="0" dirty="0" smtClean="0"/>
              <a:t> for degradation into peptide fragments. </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took the BTBD9 FASTA sequenc</a:t>
            </a:r>
            <a:r>
              <a:rPr lang="en-US" baseline="0" dirty="0" smtClean="0"/>
              <a:t>e and put it into this website ubpred.org, a site that predicts </a:t>
            </a:r>
            <a:r>
              <a:rPr lang="en-US" baseline="0" dirty="0" err="1" smtClean="0"/>
              <a:t>ubiquitination</a:t>
            </a:r>
            <a:r>
              <a:rPr lang="en-US" baseline="0" dirty="0" smtClean="0"/>
              <a:t> sites in a protein and I found </a:t>
            </a:r>
            <a:r>
              <a:rPr lang="en-US" dirty="0" smtClean="0"/>
              <a:t>4 predicted sites</a:t>
            </a:r>
            <a:r>
              <a:rPr lang="en-US" baseline="0" dirty="0" smtClean="0"/>
              <a:t> of </a:t>
            </a:r>
            <a:r>
              <a:rPr lang="en-US" baseline="0" dirty="0" err="1" smtClean="0"/>
              <a:t>ubiquitination</a:t>
            </a:r>
            <a:r>
              <a:rPr lang="en-US" baseline="0" dirty="0" smtClean="0"/>
              <a:t>. My results are shown on the right, you can see position 183, 292, 453, and 564 have been predicted. I’ve also shown in red where the </a:t>
            </a:r>
            <a:r>
              <a:rPr lang="en-US" baseline="0" dirty="0" err="1" smtClean="0"/>
              <a:t>ubiquitination</a:t>
            </a:r>
            <a:r>
              <a:rPr lang="en-US" baseline="0" dirty="0" smtClean="0"/>
              <a:t> sites are. </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Ubiquitination</a:t>
            </a:r>
            <a:r>
              <a:rPr lang="en-US" baseline="0" dirty="0" smtClean="0"/>
              <a:t> site at position 183 is within the BACK domain. </a:t>
            </a:r>
            <a:r>
              <a:rPr lang="en-US" dirty="0" smtClean="0"/>
              <a:t>Since all model organisms</a:t>
            </a:r>
            <a:r>
              <a:rPr lang="en-US" baseline="0" dirty="0" smtClean="0"/>
              <a:t> I looked at had a conserved BACK domain and phenotype, I decided this </a:t>
            </a:r>
            <a:r>
              <a:rPr lang="en-US" baseline="0" dirty="0" err="1" smtClean="0"/>
              <a:t>ubiquitination</a:t>
            </a:r>
            <a:r>
              <a:rPr lang="en-US" baseline="0" dirty="0" smtClean="0"/>
              <a:t> site may be important. Also, Cullin-3 </a:t>
            </a:r>
            <a:r>
              <a:rPr lang="en-US" baseline="0" dirty="0" err="1" smtClean="0"/>
              <a:t>ubiquitin</a:t>
            </a:r>
            <a:r>
              <a:rPr lang="en-US" baseline="0" dirty="0" smtClean="0"/>
              <a:t> </a:t>
            </a:r>
            <a:r>
              <a:rPr lang="en-US" baseline="0" dirty="0" err="1" smtClean="0"/>
              <a:t>ligase</a:t>
            </a:r>
            <a:r>
              <a:rPr lang="en-US" baseline="0" dirty="0" smtClean="0"/>
              <a:t> has been shown to bind a BTB domain in worms, so it is possible the BTB domain may bind cullin-3 in which the BACK domain, in close proximity, could easily be </a:t>
            </a:r>
            <a:r>
              <a:rPr lang="en-US" baseline="0" dirty="0" err="1" smtClean="0"/>
              <a:t>ubiquitinated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hypothesized</a:t>
            </a:r>
            <a:r>
              <a:rPr lang="en-US" baseline="0" dirty="0" smtClean="0"/>
              <a:t> that </a:t>
            </a:r>
            <a:r>
              <a:rPr lang="en-US" baseline="0" dirty="0" err="1" smtClean="0"/>
              <a:t>ubiquitination</a:t>
            </a:r>
            <a:r>
              <a:rPr lang="en-US" baseline="0" dirty="0" smtClean="0"/>
              <a:t> of the BACK domain is important for iron metabolism.  This diagram shows the relationship of BTBD9, the </a:t>
            </a:r>
            <a:r>
              <a:rPr lang="en-US" baseline="0" dirty="0" err="1" smtClean="0"/>
              <a:t>ubiquitin</a:t>
            </a:r>
            <a:r>
              <a:rPr lang="en-US" baseline="0" dirty="0" smtClean="0"/>
              <a:t> </a:t>
            </a:r>
            <a:r>
              <a:rPr lang="en-US" baseline="0" dirty="0" err="1" smtClean="0"/>
              <a:t>ligase</a:t>
            </a:r>
            <a:r>
              <a:rPr lang="en-US" baseline="0" dirty="0" smtClean="0"/>
              <a:t> cullin-3, and iron metabolism.</a:t>
            </a:r>
            <a:endParaRPr lang="en-US" dirty="0" smtClean="0"/>
          </a:p>
          <a:p>
            <a:endParaRPr lang="en-US" dirty="0" smtClean="0"/>
          </a:p>
          <a:p>
            <a:r>
              <a:rPr lang="en-US" dirty="0" smtClean="0"/>
              <a:t>Fly</a:t>
            </a:r>
            <a:r>
              <a:rPr lang="en-US" baseline="0" dirty="0" smtClean="0"/>
              <a:t> paper demonstrates BTBD9’s function as a substrate adaptor for the Cullin-3 class of E3 </a:t>
            </a:r>
            <a:r>
              <a:rPr lang="en-US" baseline="0" dirty="0" err="1" smtClean="0"/>
              <a:t>ubiquitin</a:t>
            </a:r>
            <a:r>
              <a:rPr lang="en-US" baseline="0" dirty="0" smtClean="0"/>
              <a:t> </a:t>
            </a:r>
            <a:r>
              <a:rPr lang="en-US" baseline="0" dirty="0" err="1" smtClean="0"/>
              <a:t>ligases</a:t>
            </a:r>
            <a:r>
              <a:rPr lang="en-US" baseline="0" dirty="0" smtClean="0"/>
              <a:t>. They show Cullin3 and BTBD9 binding, and when they do they suppress IRP2-which I said decreases the amount of iron stored, therefore allowing iron to be stored normally, which somehow results in normal dopamine levels. However, when BTBD9 is not present, IRP2 levels are high and iron is not stored as it should be. My hypothesis is that </a:t>
            </a:r>
            <a:r>
              <a:rPr lang="en-US" baseline="0" dirty="0" err="1" smtClean="0"/>
              <a:t>ubiquitination</a:t>
            </a:r>
            <a:r>
              <a:rPr lang="en-US" baseline="0" dirty="0" smtClean="0"/>
              <a:t> of the BACK domain of BTBD9, leads to BTBD9 </a:t>
            </a:r>
            <a:r>
              <a:rPr lang="en-US" baseline="0" dirty="0" err="1" smtClean="0"/>
              <a:t>degredation</a:t>
            </a:r>
            <a:r>
              <a:rPr lang="en-US" baseline="0" dirty="0" smtClean="0"/>
              <a:t> and therefore low levels of iron storage. </a:t>
            </a:r>
          </a:p>
          <a:p>
            <a:endParaRPr lang="en-US" baseline="0" dirty="0" smtClean="0"/>
          </a:p>
          <a:p>
            <a:r>
              <a:rPr lang="en-US" baseline="0" dirty="0" smtClean="0"/>
              <a:t>Parkinson’s and Alzheimer's are associated with iron overload, RLS and ADHD are associated with iron deficiency</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Fly</a:t>
            </a:r>
            <a:r>
              <a:rPr lang="en-US" baseline="0" dirty="0" smtClean="0"/>
              <a:t> paper demonstrates BTBD9’s function as a substrate adaptor for the Cullin-3 class of E3 </a:t>
            </a:r>
            <a:r>
              <a:rPr lang="en-US" baseline="0" dirty="0" err="1" smtClean="0"/>
              <a:t>ubiquitin</a:t>
            </a:r>
            <a:r>
              <a:rPr lang="en-US" baseline="0" dirty="0" smtClean="0"/>
              <a:t> </a:t>
            </a:r>
            <a:r>
              <a:rPr lang="en-US" baseline="0" dirty="0" err="1" smtClean="0"/>
              <a:t>ligases</a:t>
            </a:r>
            <a:r>
              <a:rPr lang="en-US" baseline="0" dirty="0" smtClean="0"/>
              <a:t>. They show Cullin3 and BTBD9 binding, and when they do they suppress IRP2-which I said decreases the amount of iron stored, therefore allowing iron to be stored normally, which somehow results in normal dopamine levels. However, when BTBD9 is not present, IRP2 levels are high and iron is not stored as it should be. My hypothesis is that </a:t>
            </a:r>
            <a:r>
              <a:rPr lang="en-US" baseline="0" dirty="0" err="1" smtClean="0"/>
              <a:t>ubiquitination</a:t>
            </a:r>
            <a:r>
              <a:rPr lang="en-US" baseline="0" dirty="0" smtClean="0"/>
              <a:t> of the BACK domain of BTBD9, leads to BTBD9 </a:t>
            </a:r>
            <a:r>
              <a:rPr lang="en-US" baseline="0" dirty="0" err="1" smtClean="0"/>
              <a:t>degredation</a:t>
            </a:r>
            <a:r>
              <a:rPr lang="en-US" baseline="0" dirty="0" smtClean="0"/>
              <a:t> and therefore low levels of iron storage. </a:t>
            </a:r>
          </a:p>
          <a:p>
            <a:endParaRPr lang="en-US" baseline="0" dirty="0" smtClean="0"/>
          </a:p>
          <a:p>
            <a:r>
              <a:rPr lang="en-US" baseline="0" dirty="0" smtClean="0"/>
              <a:t>Parkinson’s and Alzheimer's are associated with iron overload, RLS and ADHD are associated with iron deficiency</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 is the letter</a:t>
            </a:r>
            <a:r>
              <a:rPr lang="en-US" baseline="0" dirty="0" smtClean="0"/>
              <a:t> for Lysine amino acid, which can be </a:t>
            </a:r>
            <a:r>
              <a:rPr lang="en-US" baseline="0" dirty="0" err="1" smtClean="0"/>
              <a:t>ubiquitinated</a:t>
            </a:r>
            <a:r>
              <a:rPr lang="en-US" baseline="0" dirty="0" smtClean="0"/>
              <a:t>. You can see in the </a:t>
            </a:r>
            <a:r>
              <a:rPr lang="en-US" baseline="0" dirty="0" err="1" smtClean="0"/>
              <a:t>clustal</a:t>
            </a:r>
            <a:r>
              <a:rPr lang="en-US" baseline="0" dirty="0" smtClean="0"/>
              <a:t> w alignment that anopheles and c. </a:t>
            </a:r>
            <a:r>
              <a:rPr lang="en-US" baseline="0" dirty="0" err="1" smtClean="0"/>
              <a:t>elegans</a:t>
            </a:r>
            <a:r>
              <a:rPr lang="en-US" baseline="0" dirty="0" smtClean="0"/>
              <a:t> had mutations that did not allow for a homologous </a:t>
            </a:r>
            <a:r>
              <a:rPr lang="en-US" baseline="0" dirty="0" err="1" smtClean="0"/>
              <a:t>ubiquitination</a:t>
            </a:r>
            <a:r>
              <a:rPr lang="en-US" baseline="0" dirty="0" smtClean="0"/>
              <a:t> sites. </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looked at my </a:t>
            </a:r>
            <a:r>
              <a:rPr lang="en-US" dirty="0" err="1" smtClean="0"/>
              <a:t>clustal</a:t>
            </a:r>
            <a:r>
              <a:rPr lang="en-US" dirty="0" smtClean="0"/>
              <a:t> w2 alignment</a:t>
            </a:r>
            <a:r>
              <a:rPr lang="en-US" baseline="0" dirty="0" smtClean="0"/>
              <a:t> for each </a:t>
            </a:r>
            <a:r>
              <a:rPr lang="en-US" baseline="0" dirty="0" err="1" smtClean="0"/>
              <a:t>ubiquitination</a:t>
            </a:r>
            <a:r>
              <a:rPr lang="en-US" baseline="0" dirty="0" smtClean="0"/>
              <a:t> site and I noticed </a:t>
            </a:r>
            <a:r>
              <a:rPr lang="en-US" dirty="0" smtClean="0"/>
              <a:t>C. </a:t>
            </a:r>
            <a:r>
              <a:rPr lang="en-US" dirty="0" err="1" smtClean="0"/>
              <a:t>Elegans</a:t>
            </a:r>
            <a:r>
              <a:rPr lang="en-US" dirty="0" smtClean="0"/>
              <a:t> were mutated at all sites, so no </a:t>
            </a:r>
            <a:r>
              <a:rPr lang="en-US" dirty="0" err="1" smtClean="0"/>
              <a:t>ubiquitination</a:t>
            </a:r>
            <a:r>
              <a:rPr lang="en-US" dirty="0" smtClean="0"/>
              <a:t>=no </a:t>
            </a:r>
            <a:r>
              <a:rPr lang="en-US" dirty="0" err="1" smtClean="0"/>
              <a:t>degredations</a:t>
            </a:r>
            <a:r>
              <a:rPr lang="en-US" dirty="0" smtClean="0"/>
              <a:t> of BTBD9=iron</a:t>
            </a:r>
            <a:r>
              <a:rPr lang="en-US" baseline="0" dirty="0" smtClean="0"/>
              <a:t> and dopamine levels remain normal and </a:t>
            </a:r>
            <a:r>
              <a:rPr lang="en-US" dirty="0" smtClean="0"/>
              <a:t>no RLs? Worms already move a</a:t>
            </a:r>
            <a:r>
              <a:rPr lang="en-US" baseline="0" dirty="0" smtClean="0"/>
              <a:t> lot, so maybe they don’t get RLS? </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Re-place the worm amino acid into the Fly gene. Could do a Western</a:t>
            </a:r>
            <a:r>
              <a:rPr lang="en-US" baseline="0" dirty="0" smtClean="0"/>
              <a:t> blot to detect for the presence of BTBD9 protein. Or 2D gel electrophoresis and </a:t>
            </a:r>
            <a:r>
              <a:rPr lang="en-US" baseline="0" dirty="0" err="1" smtClean="0"/>
              <a:t>Maldi</a:t>
            </a:r>
            <a:r>
              <a:rPr lang="en-US" baseline="0" dirty="0" smtClean="0"/>
              <a:t>-TOF.</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Transgenically</a:t>
            </a:r>
            <a:r>
              <a:rPr lang="en-US" baseline="0" dirty="0" smtClean="0"/>
              <a:t> express BTBD9 and cul3 with a FLAG tag and GFP tag, as is was originally done. </a:t>
            </a:r>
            <a:r>
              <a:rPr lang="en-US" dirty="0" smtClean="0"/>
              <a:t>Expect fly to appear normal since doesn’t get</a:t>
            </a:r>
            <a:r>
              <a:rPr lang="en-US" baseline="0" dirty="0" smtClean="0"/>
              <a:t> </a:t>
            </a:r>
            <a:r>
              <a:rPr lang="en-US" baseline="0" dirty="0" err="1" smtClean="0"/>
              <a:t>ubiquitinated-ubiquitination</a:t>
            </a:r>
            <a:r>
              <a:rPr lang="en-US" baseline="0" dirty="0" smtClean="0"/>
              <a:t> site is gone. Iron should be normal in mutated and control flies. </a:t>
            </a:r>
            <a:br>
              <a:rPr lang="en-US" baseline="0" dirty="0" smtClean="0"/>
            </a:br>
            <a:r>
              <a:rPr lang="en-US" baseline="0" dirty="0" smtClean="0"/>
              <a:t>And </a:t>
            </a:r>
            <a:r>
              <a:rPr lang="en-US" baseline="0" dirty="0" err="1" smtClean="0"/>
              <a:t>cullin</a:t>
            </a:r>
            <a:r>
              <a:rPr lang="en-US" baseline="0" dirty="0" smtClean="0"/>
              <a:t> 3 should co-localize. Expect BTBD9 to still function without the </a:t>
            </a:r>
            <a:r>
              <a:rPr lang="en-US" baseline="0" dirty="0" err="1" smtClean="0"/>
              <a:t>ubiquitination</a:t>
            </a:r>
            <a:r>
              <a:rPr lang="en-US" baseline="0" dirty="0" smtClean="0"/>
              <a:t> site.</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looked at the protein interaction network using the String website and found a </a:t>
            </a:r>
            <a:r>
              <a:rPr lang="en-US" baseline="0" dirty="0" err="1" smtClean="0"/>
              <a:t>Hox</a:t>
            </a:r>
            <a:r>
              <a:rPr lang="en-US" baseline="0" dirty="0" smtClean="0"/>
              <a:t> gene.  </a:t>
            </a:r>
            <a:r>
              <a:rPr lang="en-US" baseline="0" dirty="0" err="1" smtClean="0"/>
              <a:t>Hox</a:t>
            </a:r>
            <a:r>
              <a:rPr lang="en-US" baseline="0" dirty="0" smtClean="0"/>
              <a:t> genes are an important factor for the layout of the body plan in developing animals  So, maybe this provides the positional factor to Restless Legs</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start off with a video</a:t>
            </a:r>
            <a:r>
              <a:rPr lang="en-US" baseline="0" dirty="0" smtClean="0"/>
              <a:t> of what Restless Leg Syndrome looks like. As you can see this person her legs a lot! And this is because of a tight, burning, kind of creepy-crawly feeling in her lower legs that is so bad she can’t help but to move.</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OMG! Right in the calves! Although BTBD9 is expressed throughout</a:t>
            </a:r>
            <a:r>
              <a:rPr lang="en-US" baseline="0" dirty="0" smtClean="0"/>
              <a:t> the human body, m</a:t>
            </a:r>
            <a:r>
              <a:rPr lang="en-US" dirty="0" smtClean="0"/>
              <a:t>aybe Hox</a:t>
            </a:r>
            <a:r>
              <a:rPr lang="en-US" baseline="0" dirty="0" smtClean="0"/>
              <a:t>A9 leads to higher amounts of BTBD9 here in the calves? New hypothesis?</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observe restlessness throughout the body,</a:t>
            </a:r>
            <a:r>
              <a:rPr lang="en-US" baseline="0" dirty="0" smtClean="0"/>
              <a:t> maybe less severe since not as localized?</a:t>
            </a:r>
          </a:p>
          <a:p>
            <a:endParaRPr lang="en-US" dirty="0" smtClean="0"/>
          </a:p>
          <a:p>
            <a:r>
              <a:rPr lang="en-US" dirty="0" smtClean="0"/>
              <a:t>Use a mouse because BTBD9</a:t>
            </a:r>
            <a:r>
              <a:rPr lang="en-US" baseline="0" dirty="0" smtClean="0"/>
              <a:t> is so similar.  Have generated BTBD9 mutant mice which show restless leg syndrome phenotype. Increased locomotion, increased awake time during sleep, increased sensitivity in leg muscles. </a:t>
            </a:r>
            <a:endParaRPr lang="en-US" dirty="0" smtClean="0"/>
          </a:p>
          <a:p>
            <a:r>
              <a:rPr lang="en-US" dirty="0" smtClean="0"/>
              <a:t>Delete HoxA9 using </a:t>
            </a:r>
            <a:r>
              <a:rPr lang="en-US" dirty="0" err="1" smtClean="0"/>
              <a:t>RNAi</a:t>
            </a:r>
            <a:r>
              <a:rPr lang="en-US" dirty="0" smtClean="0"/>
              <a:t> or generate a knockout</a:t>
            </a:r>
            <a:r>
              <a:rPr lang="en-US" baseline="0" dirty="0" smtClean="0"/>
              <a:t> mouse and observe for </a:t>
            </a:r>
            <a:r>
              <a:rPr lang="en-US" baseline="0" dirty="0" err="1" smtClean="0"/>
              <a:t>rls</a:t>
            </a:r>
            <a:r>
              <a:rPr lang="en-US" baseline="0" dirty="0" smtClean="0"/>
              <a:t> at all and restlessness in other areas. Do DNA microarray to measure expression levels of BTBD9 and cullin-3. Tag BTBD9 to see where it is localized. Do tests to determine if mouse has restlessness and muscle sensitivity elsewhere. </a:t>
            </a:r>
          </a:p>
          <a:p>
            <a:endParaRPr lang="en-US" baseline="0" dirty="0" smtClean="0"/>
          </a:p>
          <a:p>
            <a:r>
              <a:rPr lang="en-US" sz="1200" b="0" i="0" kern="1200" dirty="0" smtClean="0">
                <a:solidFill>
                  <a:schemeClr val="tx1"/>
                </a:solidFill>
                <a:latin typeface="+mn-lt"/>
                <a:ea typeface="+mn-ea"/>
                <a:cs typeface="+mn-cs"/>
              </a:rPr>
              <a:t>Variants in BTBD9 that predispose to restless legs syndrome and periodic limb movements during sleep are also associated with TS -</a:t>
            </a:r>
            <a:r>
              <a:rPr lang="en-US" dirty="0" smtClean="0">
                <a:hlinkClick r:id="rId3"/>
              </a:rPr>
              <a:t>http://www.ncbi.nlm.nih.gov/pubmed/19822783</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36EAA9-4D7C-4CF6-A58E-5DBE0933D9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Tourettes</a:t>
            </a:r>
            <a:r>
              <a:rPr lang="en-US" dirty="0" smtClean="0"/>
              <a:t> is like restless leg syndrome in the head kind of. In</a:t>
            </a:r>
            <a:r>
              <a:rPr lang="en-US" baseline="0" dirty="0" smtClean="0"/>
              <a:t> </a:t>
            </a:r>
            <a:r>
              <a:rPr lang="en-US" dirty="0" smtClean="0"/>
              <a:t>the future</a:t>
            </a:r>
            <a:r>
              <a:rPr lang="en-US" baseline="0" dirty="0" smtClean="0"/>
              <a:t> it may be interesting to look into if HoxA1 or HoxA2 is important in </a:t>
            </a:r>
            <a:r>
              <a:rPr lang="en-US" baseline="0" dirty="0" err="1" smtClean="0"/>
              <a:t>tourette’s</a:t>
            </a:r>
            <a:r>
              <a:rPr lang="en-US" baseline="0" dirty="0" smtClean="0"/>
              <a:t> patients. </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future</a:t>
            </a:r>
            <a:r>
              <a:rPr lang="en-US" baseline="0" dirty="0" smtClean="0"/>
              <a:t> studies to be done. Gene ontology needs to be further developed, since we only have one entry for biological process. I only looked into one </a:t>
            </a:r>
            <a:r>
              <a:rPr lang="en-US" baseline="0" dirty="0" err="1" smtClean="0"/>
              <a:t>ubiquitination</a:t>
            </a:r>
            <a:r>
              <a:rPr lang="en-US" baseline="0" dirty="0" smtClean="0"/>
              <a:t> site, but it may be wise to look at the others as well, especially since </a:t>
            </a:r>
            <a:r>
              <a:rPr lang="en-US" baseline="0" dirty="0" err="1" smtClean="0"/>
              <a:t>C.elegans</a:t>
            </a:r>
            <a:r>
              <a:rPr lang="en-US" baseline="0" dirty="0" smtClean="0"/>
              <a:t> do not have the conserved </a:t>
            </a:r>
            <a:r>
              <a:rPr lang="en-US" baseline="0" dirty="0" err="1" smtClean="0"/>
              <a:t>ubiquitination</a:t>
            </a:r>
            <a:r>
              <a:rPr lang="en-US" baseline="0" dirty="0" smtClean="0"/>
              <a:t> site in the BACK domain but in unpublished research they have found to display restless leg syndrome phenotype with mutation to the homologous BTBD9 gene. Identify protein-protein interactions with Y2H</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might expect, Restless Leg Syndrome is a neurological disorder and although</a:t>
            </a:r>
            <a:r>
              <a:rPr lang="en-US" baseline="0" dirty="0" smtClean="0"/>
              <a:t> the cause is unknown, low dopamine and iron levels have been found in many of the cases, so there definitely seems to be a correlation. I think it is really important to study Restless Leg Syndrome as </a:t>
            </a:r>
            <a:r>
              <a:rPr lang="en-US" dirty="0" smtClean="0"/>
              <a:t>it affects 5-10% of the population, and is twice as common in women, possibly </a:t>
            </a:r>
            <a:r>
              <a:rPr lang="en-US" baseline="0" dirty="0" smtClean="0"/>
              <a:t>because women are more prone to iron deficiency. (menstruation and pregnancy).</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choose to not treat RLS, which may be an ok option if your </a:t>
            </a:r>
            <a:r>
              <a:rPr lang="en-US" baseline="0" dirty="0" err="1" smtClean="0"/>
              <a:t>rls</a:t>
            </a:r>
            <a:r>
              <a:rPr lang="en-US" baseline="0" dirty="0" smtClean="0"/>
              <a:t> is not severe or not frequent</a:t>
            </a:r>
          </a:p>
          <a:p>
            <a:r>
              <a:rPr lang="en-US" baseline="0" dirty="0" smtClean="0"/>
              <a:t>Alcohol, caffeine, and nicotine can make RLS symptoms worse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Self care: like</a:t>
            </a:r>
            <a:r>
              <a:rPr lang="en-US" baseline="0" dirty="0" smtClean="0"/>
              <a:t> s</a:t>
            </a:r>
            <a:r>
              <a:rPr lang="en-US" dirty="0" smtClean="0"/>
              <a:t>tretching, exercise, massage, hot or cold packs and or showers</a:t>
            </a:r>
          </a:p>
          <a:p>
            <a:r>
              <a:rPr lang="en-US" baseline="0" dirty="0" smtClean="0"/>
              <a:t>Medications: **Iron and dopamine. usually…dopamine agonists first-help relieve symptoms, </a:t>
            </a:r>
            <a:r>
              <a:rPr lang="en-US" baseline="0" dirty="0" err="1" smtClean="0"/>
              <a:t>dopaminergic</a:t>
            </a:r>
            <a:r>
              <a:rPr lang="en-US" baseline="0" dirty="0" smtClean="0"/>
              <a:t> agents, </a:t>
            </a:r>
            <a:r>
              <a:rPr lang="en-US" baseline="0" dirty="0" err="1" smtClean="0"/>
              <a:t>benzodiazapines</a:t>
            </a:r>
            <a:r>
              <a:rPr lang="en-US" baseline="0" dirty="0" smtClean="0"/>
              <a:t>-help you sleep through the symptoms, opiates-treat pain, usually-addictive though, so last option, anticonvulsants-relieve symptoms and chronic and nerve pain, alpha2 agonists-activate neurons that decreases involuntary muscle movements. </a:t>
            </a:r>
          </a:p>
        </p:txBody>
      </p:sp>
      <p:sp>
        <p:nvSpPr>
          <p:cNvPr id="4" name="Slide Number Placeholder 3"/>
          <p:cNvSpPr>
            <a:spLocks noGrp="1"/>
          </p:cNvSpPr>
          <p:nvPr>
            <p:ph type="sldNum" sz="quarter" idx="10"/>
          </p:nvPr>
        </p:nvSpPr>
        <p:spPr/>
        <p:txBody>
          <a:bodyPr/>
          <a:lstStyle/>
          <a:p>
            <a:fld id="{3736EAA9-4D7C-4CF6-A58E-5DBE0933D9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gene BTBD9</a:t>
            </a:r>
            <a:r>
              <a:rPr lang="en-US" baseline="0" dirty="0" smtClean="0"/>
              <a:t> has recently been associated with Restless leg syndrome. So far, scientists have found 5 </a:t>
            </a:r>
            <a:r>
              <a:rPr lang="en-US" dirty="0" smtClean="0"/>
              <a:t>single </a:t>
            </a:r>
            <a:r>
              <a:rPr lang="en-US" dirty="0" err="1" smtClean="0"/>
              <a:t>nucleotie</a:t>
            </a:r>
            <a:r>
              <a:rPr lang="en-US" baseline="0" dirty="0" smtClean="0"/>
              <a:t> polymorphisms </a:t>
            </a:r>
            <a:r>
              <a:rPr lang="en-US" dirty="0" smtClean="0"/>
              <a:t>in the BTBD9 DNA</a:t>
            </a:r>
            <a:r>
              <a:rPr lang="en-US" baseline="0" dirty="0" smtClean="0"/>
              <a:t> </a:t>
            </a:r>
            <a:r>
              <a:rPr lang="en-US" dirty="0" smtClean="0"/>
              <a:t>that increase</a:t>
            </a:r>
            <a:r>
              <a:rPr lang="en-US" baseline="0" dirty="0" smtClean="0"/>
              <a:t> the risk of Restless Leg Syndrome but how or why is unclear. </a:t>
            </a:r>
            <a:r>
              <a:rPr lang="en-US" dirty="0" smtClean="0"/>
              <a:t>BTBD9 is </a:t>
            </a:r>
            <a:r>
              <a:rPr lang="en-US" baseline="0" dirty="0" smtClean="0"/>
              <a:t>expressed throughout the body, most highly expressed in the nervous system, particularly the brain where dopamine is produced and normal iron storage is essential. </a:t>
            </a:r>
          </a:p>
          <a:p>
            <a:endParaRPr lang="en-US" baseline="0" dirty="0" smtClean="0"/>
          </a:p>
          <a:p>
            <a:r>
              <a:rPr lang="en-US" baseline="0" dirty="0" smtClean="0"/>
              <a:t>We know the biological process of the BTBD9 protein is cell adhesion and that this protein has 4 domains-BTB, BACK, and two F5/8 type C domains, as you can see here. The functions of the domains are not know within the BTBD9 protein, although in other proteins these domains have been involved with transcriptional regulation, substrate orientation and binding to surface phospholipids, and protein </a:t>
            </a:r>
            <a:r>
              <a:rPr lang="en-US" baseline="0" dirty="0" err="1" smtClean="0"/>
              <a:t>ubiquitination</a:t>
            </a:r>
            <a:r>
              <a:rPr lang="en-US" baseline="0" dirty="0" smtClean="0"/>
              <a:t>. </a:t>
            </a:r>
            <a:r>
              <a:rPr lang="en-US" baseline="0" dirty="0" err="1" smtClean="0"/>
              <a:t>Ubiquitination</a:t>
            </a:r>
            <a:r>
              <a:rPr lang="en-US" baseline="0" dirty="0" smtClean="0"/>
              <a:t> is in red because I want you to remember that these domain are associated with protein </a:t>
            </a:r>
            <a:r>
              <a:rPr lang="en-US" baseline="0" dirty="0" err="1" smtClean="0"/>
              <a:t>ubiquitination</a:t>
            </a:r>
            <a:r>
              <a:rPr lang="en-US" baseline="0" dirty="0" smtClean="0"/>
              <a:t>. I am going to come back to this shortly.</a:t>
            </a:r>
            <a:endParaRPr lang="en-US" dirty="0" smtClean="0"/>
          </a:p>
        </p:txBody>
      </p:sp>
      <p:sp>
        <p:nvSpPr>
          <p:cNvPr id="4" name="Slide Number Placeholder 3"/>
          <p:cNvSpPr>
            <a:spLocks noGrp="1"/>
          </p:cNvSpPr>
          <p:nvPr>
            <p:ph type="sldNum" sz="quarter" idx="10"/>
          </p:nvPr>
        </p:nvSpPr>
        <p:spPr/>
        <p:txBody>
          <a:bodyPr/>
          <a:lstStyle/>
          <a:p>
            <a:fld id="{3736EAA9-4D7C-4CF6-A58E-5DBE0933D9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BTBD9 protein is very well</a:t>
            </a:r>
            <a:r>
              <a:rPr lang="en-US" baseline="0" dirty="0" smtClean="0"/>
              <a:t> conserved. As you can see, the human, mouse and rat BTBD9 homologues are all 612 amino acids and have the same domains, in the same positions. I also want to note that the BTB and </a:t>
            </a:r>
            <a:r>
              <a:rPr lang="en-US" baseline="0" dirty="0" err="1" smtClean="0"/>
              <a:t>BacK</a:t>
            </a:r>
            <a:r>
              <a:rPr lang="en-US" baseline="0" dirty="0" smtClean="0"/>
              <a:t> domains are in all of these model organisms, so I decided to focus more on these domains.</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is the protein conserved, but so is</a:t>
            </a:r>
            <a:r>
              <a:rPr lang="en-US" baseline="0" dirty="0" smtClean="0"/>
              <a:t> the mutant</a:t>
            </a:r>
            <a:r>
              <a:rPr lang="en-US" dirty="0" smtClean="0"/>
              <a:t> phenotype. Studies in flies,</a:t>
            </a:r>
            <a:r>
              <a:rPr lang="en-US" baseline="0" dirty="0" smtClean="0"/>
              <a:t> mice, and worms have mutated the BTBD9 gene and found a restless legs phenotype. </a:t>
            </a:r>
            <a:r>
              <a:rPr lang="en-US" dirty="0" smtClean="0"/>
              <a:t>This video</a:t>
            </a:r>
            <a:r>
              <a:rPr lang="en-US" baseline="0" dirty="0" smtClean="0"/>
              <a:t> is from a study done with flies in which</a:t>
            </a:r>
            <a:r>
              <a:rPr lang="en-US" dirty="0" smtClean="0"/>
              <a:t> the researchers</a:t>
            </a:r>
            <a:r>
              <a:rPr lang="en-US" baseline="0" dirty="0" smtClean="0"/>
              <a:t> mutated the BTBD9 gene. The BTBD9 mutant flies appear to display the same phenotype as humans. There is definitely increased locomotion.</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same study, they found BTBD9 to localize</a:t>
            </a:r>
            <a:r>
              <a:rPr lang="en-US" baseline="0" dirty="0" smtClean="0"/>
              <a:t> with cullin3, a </a:t>
            </a:r>
            <a:r>
              <a:rPr lang="en-US" baseline="0" dirty="0" err="1" smtClean="0"/>
              <a:t>ubiquitin</a:t>
            </a:r>
            <a:r>
              <a:rPr lang="en-US" baseline="0" dirty="0" smtClean="0"/>
              <a:t> protein. </a:t>
            </a:r>
            <a:r>
              <a:rPr lang="en-US" dirty="0" smtClean="0"/>
              <a:t>Only fly BTBD9 protein tagged in top, both proteins tagged in the bottom. </a:t>
            </a:r>
            <a:r>
              <a:rPr lang="en-US" dirty="0" err="1" smtClean="0"/>
              <a:t>Cullin</a:t>
            </a:r>
            <a:r>
              <a:rPr lang="en-US" dirty="0" smtClean="0"/>
              <a:t> 3 is also present in</a:t>
            </a:r>
            <a:r>
              <a:rPr lang="en-US" baseline="0" dirty="0" smtClean="0"/>
              <a:t> people and many other animals, like worms and mice. </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took a look at the most closely</a:t>
            </a:r>
            <a:r>
              <a:rPr lang="en-US" baseline="0" dirty="0" smtClean="0"/>
              <a:t> linked proteins to BTBD9 on the string site and found USP25 and 21 which are both involved in protein </a:t>
            </a:r>
            <a:r>
              <a:rPr lang="en-US" baseline="0" dirty="0" err="1" smtClean="0"/>
              <a:t>ubiquitination</a:t>
            </a:r>
            <a:r>
              <a:rPr lang="en-US" baseline="0" dirty="0" smtClean="0"/>
              <a:t>. From here I decided BTBD9 is definitely related to </a:t>
            </a:r>
            <a:r>
              <a:rPr lang="en-US" baseline="0" dirty="0" err="1" smtClean="0"/>
              <a:t>ubiquitination</a:t>
            </a:r>
            <a:r>
              <a:rPr lang="en-US" baseline="0" dirty="0" smtClean="0"/>
              <a:t> somehow, and I wanted to look more into this.</a:t>
            </a:r>
            <a:endParaRPr lang="en-US" dirty="0"/>
          </a:p>
        </p:txBody>
      </p:sp>
      <p:sp>
        <p:nvSpPr>
          <p:cNvPr id="4" name="Slide Number Placeholder 3"/>
          <p:cNvSpPr>
            <a:spLocks noGrp="1"/>
          </p:cNvSpPr>
          <p:nvPr>
            <p:ph type="sldNum" sz="quarter" idx="10"/>
          </p:nvPr>
        </p:nvSpPr>
        <p:spPr/>
        <p:txBody>
          <a:bodyPr/>
          <a:lstStyle/>
          <a:p>
            <a:fld id="{3736EAA9-4D7C-4CF6-A58E-5DBE0933D9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9F32A87-2162-4F06-AB64-2CBC39B7F3BB}" type="datetimeFigureOut">
              <a:rPr lang="en-US" smtClean="0"/>
              <a:pPr/>
              <a:t>4/29/2013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5AA892B-3198-40B0-9FA4-264BCB3291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F32A87-2162-4F06-AB64-2CBC39B7F3B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A892B-3198-40B0-9FA4-264BCB3291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9F32A87-2162-4F06-AB64-2CBC39B7F3BB}" type="datetimeFigureOut">
              <a:rPr lang="en-US" smtClean="0"/>
              <a:pPr/>
              <a:t>4/29/2013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5AA892B-3198-40B0-9FA4-264BCB3291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F32A87-2162-4F06-AB64-2CBC39B7F3BB}"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AA892B-3198-40B0-9FA4-264BCB32915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9F32A87-2162-4F06-AB64-2CBC39B7F3BB}" type="datetimeFigureOut">
              <a:rPr lang="en-US" smtClean="0"/>
              <a:pPr/>
              <a:t>4/29/2013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AA892B-3198-40B0-9FA4-264BCB32915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9F32A87-2162-4F06-AB64-2CBC39B7F3BB}" type="datetimeFigureOut">
              <a:rPr lang="en-US" smtClean="0"/>
              <a:pPr/>
              <a:t>4/29/2013</a:t>
            </a:fld>
            <a:endParaRPr lang="en-US"/>
          </a:p>
        </p:txBody>
      </p:sp>
      <p:sp>
        <p:nvSpPr>
          <p:cNvPr id="10" name="Slide Number Placeholder 9"/>
          <p:cNvSpPr>
            <a:spLocks noGrp="1"/>
          </p:cNvSpPr>
          <p:nvPr>
            <p:ph type="sldNum" sz="quarter" idx="16"/>
          </p:nvPr>
        </p:nvSpPr>
        <p:spPr/>
        <p:txBody>
          <a:bodyPr rtlCol="0"/>
          <a:lstStyle/>
          <a:p>
            <a:fld id="{85AA892B-3198-40B0-9FA4-264BCB32915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9F32A87-2162-4F06-AB64-2CBC39B7F3BB}" type="datetimeFigureOut">
              <a:rPr lang="en-US" smtClean="0"/>
              <a:pPr/>
              <a:t>4/29/2013</a:t>
            </a:fld>
            <a:endParaRPr lang="en-US"/>
          </a:p>
        </p:txBody>
      </p:sp>
      <p:sp>
        <p:nvSpPr>
          <p:cNvPr id="12" name="Slide Number Placeholder 11"/>
          <p:cNvSpPr>
            <a:spLocks noGrp="1"/>
          </p:cNvSpPr>
          <p:nvPr>
            <p:ph type="sldNum" sz="quarter" idx="16"/>
          </p:nvPr>
        </p:nvSpPr>
        <p:spPr/>
        <p:txBody>
          <a:bodyPr rtlCol="0"/>
          <a:lstStyle/>
          <a:p>
            <a:fld id="{85AA892B-3198-40B0-9FA4-264BCB32915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F32A87-2162-4F06-AB64-2CBC39B7F3BB}"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AA892B-3198-40B0-9FA4-264BCB3291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32A87-2162-4F06-AB64-2CBC39B7F3BB}"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5AA892B-3198-40B0-9FA4-264BCB3291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F32A87-2162-4F06-AB64-2CBC39B7F3BB}"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AA892B-3198-40B0-9FA4-264BCB32915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9F32A87-2162-4F06-AB64-2CBC39B7F3BB}" type="datetimeFigureOut">
              <a:rPr lang="en-US" smtClean="0"/>
              <a:pPr/>
              <a:t>4/29/2013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5AA892B-3198-40B0-9FA4-264BCB32915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9F32A87-2162-4F06-AB64-2CBC39B7F3BB}" type="datetimeFigureOut">
              <a:rPr lang="en-US" smtClean="0"/>
              <a:pPr/>
              <a:t>4/29/2013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5AA892B-3198-40B0-9FA4-264BCB3291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3.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k2eGoHk9AA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T7sF_czJpJ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p>
            <a:pPr algn="ctr"/>
            <a:r>
              <a:rPr lang="en-US" b="1" dirty="0" smtClean="0">
                <a:solidFill>
                  <a:schemeClr val="bg1"/>
                </a:solidFill>
              </a:rPr>
              <a:t>Restless Leg Syndrome and BTBD9</a:t>
            </a:r>
            <a:endParaRPr lang="en-US" b="1" dirty="0">
              <a:solidFill>
                <a:schemeClr val="bg1"/>
              </a:solidFill>
            </a:endParaRPr>
          </a:p>
        </p:txBody>
      </p:sp>
      <p:sp>
        <p:nvSpPr>
          <p:cNvPr id="3" name="Subtitle 2"/>
          <p:cNvSpPr>
            <a:spLocks noGrp="1"/>
          </p:cNvSpPr>
          <p:nvPr>
            <p:ph type="subTitle" idx="1"/>
          </p:nvPr>
        </p:nvSpPr>
        <p:spPr>
          <a:xfrm>
            <a:off x="2362200" y="5981700"/>
            <a:ext cx="6781800" cy="876300"/>
          </a:xfrm>
        </p:spPr>
        <p:txBody>
          <a:bodyPr/>
          <a:lstStyle/>
          <a:p>
            <a:pPr algn="ctr"/>
            <a:r>
              <a:rPr lang="en-US" dirty="0" smtClean="0">
                <a:solidFill>
                  <a:schemeClr val="tx1"/>
                </a:solidFill>
              </a:rPr>
              <a:t>Tara </a:t>
            </a:r>
            <a:r>
              <a:rPr lang="en-US" dirty="0" err="1" smtClean="0">
                <a:solidFill>
                  <a:schemeClr val="tx1"/>
                </a:solidFill>
              </a:rPr>
              <a:t>Pulvermacher</a:t>
            </a:r>
            <a:endParaRPr lang="en-US" dirty="0">
              <a:solidFill>
                <a:schemeClr val="tx1"/>
              </a:solidFill>
            </a:endParaRPr>
          </a:p>
        </p:txBody>
      </p:sp>
      <p:sp>
        <p:nvSpPr>
          <p:cNvPr id="5" name="TextBox 4"/>
          <p:cNvSpPr txBox="1"/>
          <p:nvPr/>
        </p:nvSpPr>
        <p:spPr>
          <a:xfrm>
            <a:off x="4876800" y="5562600"/>
            <a:ext cx="4267200" cy="369332"/>
          </a:xfrm>
          <a:prstGeom prst="rect">
            <a:avLst/>
          </a:prstGeom>
          <a:noFill/>
        </p:spPr>
        <p:txBody>
          <a:bodyPr wrap="square" rtlCol="0">
            <a:spAutoFit/>
          </a:bodyPr>
          <a:lstStyle/>
          <a:p>
            <a:r>
              <a:rPr lang="en-US" dirty="0" smtClean="0"/>
              <a:t>http://siakhenn.tripod.com/snoring.html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Autofit/>
          </a:bodyPr>
          <a:lstStyle/>
          <a:p>
            <a:r>
              <a:rPr lang="en-US" sz="3600" dirty="0" smtClean="0">
                <a:solidFill>
                  <a:srgbClr val="FF0000"/>
                </a:solidFill>
              </a:rPr>
              <a:t>Ubiquitin</a:t>
            </a:r>
            <a:r>
              <a:rPr lang="en-US" sz="3600" dirty="0" smtClean="0"/>
              <a:t> is involved in protein degradation</a:t>
            </a:r>
            <a:endParaRPr lang="en-US" sz="3600" dirty="0"/>
          </a:p>
        </p:txBody>
      </p:sp>
      <p:pic>
        <p:nvPicPr>
          <p:cNvPr id="5" name="Picture 4" descr="ubiquitination.jpg"/>
          <p:cNvPicPr>
            <a:picLocks noChangeAspect="1"/>
          </p:cNvPicPr>
          <p:nvPr/>
        </p:nvPicPr>
        <p:blipFill>
          <a:blip r:embed="rId3" cstate="print"/>
          <a:stretch>
            <a:fillRect/>
          </a:stretch>
        </p:blipFill>
        <p:spPr>
          <a:xfrm>
            <a:off x="-228600" y="1676400"/>
            <a:ext cx="9067800" cy="4495799"/>
          </a:xfrm>
          <a:prstGeom prst="rect">
            <a:avLst/>
          </a:prstGeom>
        </p:spPr>
      </p:pic>
      <p:sp>
        <p:nvSpPr>
          <p:cNvPr id="6" name="TextBox 5"/>
          <p:cNvSpPr txBox="1"/>
          <p:nvPr/>
        </p:nvSpPr>
        <p:spPr>
          <a:xfrm>
            <a:off x="0" y="6172200"/>
            <a:ext cx="9144000" cy="861774"/>
          </a:xfrm>
          <a:prstGeom prst="rect">
            <a:avLst/>
          </a:prstGeom>
          <a:noFill/>
        </p:spPr>
        <p:txBody>
          <a:bodyPr wrap="square" rtlCol="0">
            <a:spAutoFit/>
          </a:bodyPr>
          <a:lstStyle/>
          <a:p>
            <a:r>
              <a:rPr lang="en-US" sz="1000" dirty="0" smtClean="0"/>
              <a:t>http://clincancerres.aacrjournals.org/content/18/1/15/F1.expansion.html</a:t>
            </a:r>
          </a:p>
          <a:p>
            <a:r>
              <a:rPr lang="en-US" sz="1000" dirty="0" smtClean="0"/>
              <a:t>http://www.genecards.org/cgi-bin/carddisp.pl?gene=CUL3</a:t>
            </a:r>
          </a:p>
          <a:p>
            <a:r>
              <a:rPr lang="en-US" sz="1000" dirty="0" smtClean="0"/>
              <a:t>Freeman, A., </a:t>
            </a:r>
            <a:r>
              <a:rPr lang="en-US" sz="1000" i="1" dirty="0" smtClean="0"/>
              <a:t>et al. </a:t>
            </a:r>
            <a:r>
              <a:rPr lang="en-US" sz="1000" dirty="0" smtClean="0"/>
              <a:t>(2012). Sleep fragmentation and motor restlessness in Drosophila model of restless leg syndrome. Current Biology 22, 1142-1148. DOI 10.1016/j.cub.2012.04.027</a:t>
            </a:r>
          </a:p>
          <a:p>
            <a:endParaRPr lang="en-US" sz="1000" dirty="0"/>
          </a:p>
        </p:txBody>
      </p:sp>
      <p:sp>
        <p:nvSpPr>
          <p:cNvPr id="9" name="Oval 8"/>
          <p:cNvSpPr/>
          <p:nvPr/>
        </p:nvSpPr>
        <p:spPr>
          <a:xfrm>
            <a:off x="1371600" y="2819400"/>
            <a:ext cx="1219200" cy="3048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2819400"/>
            <a:ext cx="914400" cy="369332"/>
          </a:xfrm>
          <a:prstGeom prst="rect">
            <a:avLst/>
          </a:prstGeom>
          <a:noFill/>
        </p:spPr>
        <p:txBody>
          <a:bodyPr wrap="square" rtlCol="0">
            <a:spAutoFit/>
          </a:bodyPr>
          <a:lstStyle/>
          <a:p>
            <a:r>
              <a:rPr lang="en-US" dirty="0" smtClean="0"/>
              <a:t>Cullin3</a:t>
            </a:r>
            <a:endParaRPr lang="en-US" dirty="0"/>
          </a:p>
        </p:txBody>
      </p:sp>
      <p:sp>
        <p:nvSpPr>
          <p:cNvPr id="7" name="Rounded Rectangle 6"/>
          <p:cNvSpPr/>
          <p:nvPr/>
        </p:nvSpPr>
        <p:spPr>
          <a:xfrm>
            <a:off x="533400" y="3810000"/>
            <a:ext cx="1066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BTBD9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500" dirty="0" smtClean="0"/>
              <a:t>Where are the </a:t>
            </a:r>
            <a:r>
              <a:rPr lang="en-US" sz="3500" dirty="0" err="1" smtClean="0">
                <a:solidFill>
                  <a:srgbClr val="FF0000"/>
                </a:solidFill>
              </a:rPr>
              <a:t>ubiquitination</a:t>
            </a:r>
            <a:r>
              <a:rPr lang="en-US" sz="3500" dirty="0" smtClean="0"/>
              <a:t> sites in BTBD9?</a:t>
            </a:r>
            <a:endParaRPr lang="en-US" sz="3500" dirty="0"/>
          </a:p>
        </p:txBody>
      </p:sp>
      <p:sp>
        <p:nvSpPr>
          <p:cNvPr id="3" name="Content Placeholder 2"/>
          <p:cNvSpPr>
            <a:spLocks noGrp="1"/>
          </p:cNvSpPr>
          <p:nvPr>
            <p:ph sz="quarter" idx="1"/>
          </p:nvPr>
        </p:nvSpPr>
        <p:spPr>
          <a:xfrm>
            <a:off x="612648" y="1600200"/>
            <a:ext cx="4568952" cy="4495800"/>
          </a:xfrm>
        </p:spPr>
        <p:txBody>
          <a:bodyPr/>
          <a:lstStyle/>
          <a:p>
            <a:pPr algn="ctr">
              <a:buNone/>
            </a:pPr>
            <a:endParaRPr lang="en-US" dirty="0">
              <a:solidFill>
                <a:srgbClr val="FF0000"/>
              </a:solidFill>
            </a:endParaRPr>
          </a:p>
          <a:p>
            <a:pPr algn="ctr">
              <a:buNone/>
            </a:pPr>
            <a:r>
              <a:rPr lang="en-US" dirty="0" smtClean="0"/>
              <a:t>BTBD9 FASTA sequence</a:t>
            </a:r>
          </a:p>
          <a:p>
            <a:pPr algn="ctr">
              <a:buNone/>
            </a:pPr>
            <a:endParaRPr lang="en-US" dirty="0" smtClean="0"/>
          </a:p>
          <a:p>
            <a:pPr algn="ctr">
              <a:buNone/>
            </a:pPr>
            <a:r>
              <a:rPr lang="en-US" dirty="0" smtClean="0"/>
              <a:t>Used </a:t>
            </a:r>
            <a:r>
              <a:rPr lang="en-US" dirty="0" smtClean="0">
                <a:solidFill>
                  <a:srgbClr val="FF0000"/>
                </a:solidFill>
              </a:rPr>
              <a:t>UbPred.org</a:t>
            </a:r>
          </a:p>
          <a:p>
            <a:pPr algn="ctr">
              <a:buNone/>
            </a:pPr>
            <a:endParaRPr lang="en-US" dirty="0" smtClean="0"/>
          </a:p>
          <a:p>
            <a:pPr algn="ctr">
              <a:buNone/>
            </a:pPr>
            <a:r>
              <a:rPr lang="en-US" dirty="0" smtClean="0"/>
              <a:t>4 sites</a:t>
            </a:r>
            <a:endParaRPr lang="en-US" dirty="0">
              <a:solidFill>
                <a:srgbClr val="FF0000"/>
              </a:solidFill>
            </a:endParaRPr>
          </a:p>
          <a:p>
            <a:pPr algn="ctr">
              <a:buNone/>
            </a:pPr>
            <a:endParaRPr lang="en-US" dirty="0" smtClean="0">
              <a:solidFill>
                <a:srgbClr val="FF0000"/>
              </a:solidFill>
            </a:endParaRPr>
          </a:p>
          <a:p>
            <a:pPr algn="ctr">
              <a:buNone/>
            </a:pPr>
            <a:endParaRPr lang="en-US" dirty="0" smtClean="0">
              <a:solidFill>
                <a:srgbClr val="FF0000"/>
              </a:solidFill>
            </a:endParaRPr>
          </a:p>
          <a:p>
            <a:pPr algn="ctr">
              <a:buNone/>
            </a:pPr>
            <a:endParaRPr lang="en-US" dirty="0" smtClean="0"/>
          </a:p>
        </p:txBody>
      </p:sp>
      <p:pic>
        <p:nvPicPr>
          <p:cNvPr id="4" name="Picture 3" descr="ubpred.JPG"/>
          <p:cNvPicPr>
            <a:picLocks noChangeAspect="1"/>
          </p:cNvPicPr>
          <p:nvPr/>
        </p:nvPicPr>
        <p:blipFill>
          <a:blip r:embed="rId3" cstate="print"/>
          <a:stretch>
            <a:fillRect/>
          </a:stretch>
        </p:blipFill>
        <p:spPr>
          <a:xfrm>
            <a:off x="6096000" y="1676400"/>
            <a:ext cx="2590800" cy="4935416"/>
          </a:xfrm>
          <a:prstGeom prst="rect">
            <a:avLst/>
          </a:prstGeom>
        </p:spPr>
      </p:pic>
      <p:sp>
        <p:nvSpPr>
          <p:cNvPr id="5" name="TextBox 4"/>
          <p:cNvSpPr txBox="1"/>
          <p:nvPr/>
        </p:nvSpPr>
        <p:spPr>
          <a:xfrm>
            <a:off x="0" y="6550223"/>
            <a:ext cx="4191000" cy="307777"/>
          </a:xfrm>
          <a:prstGeom prst="rect">
            <a:avLst/>
          </a:prstGeom>
          <a:noFill/>
        </p:spPr>
        <p:txBody>
          <a:bodyPr wrap="square" rtlCol="0">
            <a:spAutoFit/>
          </a:bodyPr>
          <a:lstStyle/>
          <a:p>
            <a:r>
              <a:rPr lang="en-US" sz="1400" dirty="0" smtClean="0"/>
              <a:t>Ubpred.org</a:t>
            </a:r>
            <a:endParaRPr lang="en-US" sz="1400" dirty="0"/>
          </a:p>
        </p:txBody>
      </p:sp>
      <p:grpSp>
        <p:nvGrpSpPr>
          <p:cNvPr id="21" name="Group 20"/>
          <p:cNvGrpSpPr/>
          <p:nvPr/>
        </p:nvGrpSpPr>
        <p:grpSpPr>
          <a:xfrm>
            <a:off x="228600" y="5257800"/>
            <a:ext cx="8686800" cy="430887"/>
            <a:chOff x="228600" y="1828800"/>
            <a:chExt cx="8686800" cy="430887"/>
          </a:xfrm>
        </p:grpSpPr>
        <p:sp>
          <p:nvSpPr>
            <p:cNvPr id="22" name="Rounded Rectangle 21"/>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62000" y="1828800"/>
              <a:ext cx="13716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86000" y="1828800"/>
              <a:ext cx="14478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400800" y="1828800"/>
              <a:ext cx="1676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267200" y="1828800"/>
              <a:ext cx="1752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38200" y="1828800"/>
              <a:ext cx="1143000" cy="430887"/>
            </a:xfrm>
            <a:prstGeom prst="rect">
              <a:avLst/>
            </a:prstGeom>
            <a:noFill/>
          </p:spPr>
          <p:txBody>
            <a:bodyPr wrap="square" rtlCol="0">
              <a:spAutoFit/>
            </a:bodyPr>
            <a:lstStyle/>
            <a:p>
              <a:pPr algn="ctr"/>
              <a:r>
                <a:rPr lang="en-US" sz="2200" dirty="0" smtClean="0"/>
                <a:t>BTB</a:t>
              </a:r>
              <a:endParaRPr lang="en-US" sz="2200" dirty="0"/>
            </a:p>
          </p:txBody>
        </p:sp>
        <p:sp>
          <p:nvSpPr>
            <p:cNvPr id="28" name="TextBox 27"/>
            <p:cNvSpPr txBox="1"/>
            <p:nvPr/>
          </p:nvSpPr>
          <p:spPr>
            <a:xfrm>
              <a:off x="2438400" y="1828800"/>
              <a:ext cx="1066800" cy="430887"/>
            </a:xfrm>
            <a:prstGeom prst="rect">
              <a:avLst/>
            </a:prstGeom>
            <a:noFill/>
          </p:spPr>
          <p:txBody>
            <a:bodyPr wrap="square" rtlCol="0">
              <a:spAutoFit/>
            </a:bodyPr>
            <a:lstStyle/>
            <a:p>
              <a:pPr algn="ctr"/>
              <a:r>
                <a:rPr lang="en-US" sz="2200" dirty="0" smtClean="0"/>
                <a:t>BACK</a:t>
              </a:r>
              <a:endParaRPr lang="en-US" sz="2200" dirty="0"/>
            </a:p>
          </p:txBody>
        </p:sp>
        <p:sp>
          <p:nvSpPr>
            <p:cNvPr id="29" name="TextBox 28"/>
            <p:cNvSpPr txBox="1"/>
            <p:nvPr/>
          </p:nvSpPr>
          <p:spPr>
            <a:xfrm>
              <a:off x="4343400" y="1828800"/>
              <a:ext cx="1600200" cy="400110"/>
            </a:xfrm>
            <a:prstGeom prst="rect">
              <a:avLst/>
            </a:prstGeom>
            <a:noFill/>
          </p:spPr>
          <p:txBody>
            <a:bodyPr wrap="square" rtlCol="0">
              <a:spAutoFit/>
            </a:bodyPr>
            <a:lstStyle/>
            <a:p>
              <a:pPr algn="ctr"/>
              <a:r>
                <a:rPr lang="en-US" sz="2000" dirty="0" smtClean="0"/>
                <a:t>F5/8 C Type</a:t>
              </a:r>
              <a:endParaRPr lang="en-US" sz="2000" dirty="0"/>
            </a:p>
          </p:txBody>
        </p:sp>
        <p:sp>
          <p:nvSpPr>
            <p:cNvPr id="30" name="TextBox 29"/>
            <p:cNvSpPr txBox="1"/>
            <p:nvPr/>
          </p:nvSpPr>
          <p:spPr>
            <a:xfrm>
              <a:off x="6400800" y="1828800"/>
              <a:ext cx="1676400" cy="400110"/>
            </a:xfrm>
            <a:prstGeom prst="rect">
              <a:avLst/>
            </a:prstGeom>
            <a:noFill/>
          </p:spPr>
          <p:txBody>
            <a:bodyPr wrap="square" rtlCol="0">
              <a:spAutoFit/>
            </a:bodyPr>
            <a:lstStyle/>
            <a:p>
              <a:pPr algn="ctr"/>
              <a:r>
                <a:rPr lang="en-US" sz="2000" dirty="0" smtClean="0"/>
                <a:t>F5/8 C Type</a:t>
              </a:r>
              <a:endParaRPr lang="en-US" sz="2000" dirty="0"/>
            </a:p>
          </p:txBody>
        </p:sp>
        <p:cxnSp>
          <p:nvCxnSpPr>
            <p:cNvPr id="31" name="Straight Connector 30"/>
            <p:cNvCxnSpPr/>
            <p:nvPr/>
          </p:nvCxnSpPr>
          <p:spPr>
            <a:xfrm>
              <a:off x="2895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2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Down Arrow 34"/>
          <p:cNvSpPr/>
          <p:nvPr/>
        </p:nvSpPr>
        <p:spPr>
          <a:xfrm>
            <a:off x="2667000" y="25908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2667000" y="3657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sz="3500" dirty="0" err="1" smtClean="0">
                <a:solidFill>
                  <a:srgbClr val="FF0000"/>
                </a:solidFill>
              </a:rPr>
              <a:t>Ubiquitination</a:t>
            </a:r>
            <a:r>
              <a:rPr lang="en-US" sz="3500" dirty="0" smtClean="0"/>
              <a:t> site 183 is in the </a:t>
            </a:r>
            <a:r>
              <a:rPr lang="en-US" sz="3500" dirty="0" smtClean="0">
                <a:ln w="0" cmpd="thickThin">
                  <a:solidFill>
                    <a:schemeClr val="tx1"/>
                  </a:solidFill>
                  <a:prstDash val="solid"/>
                </a:ln>
                <a:solidFill>
                  <a:srgbClr val="FFC000"/>
                </a:solidFill>
                <a:effectLst>
                  <a:outerShdw blurRad="50800" dist="50800" dir="5400000" algn="ctr" rotWithShape="0">
                    <a:schemeClr val="tx1"/>
                  </a:outerShdw>
                </a:effectLst>
              </a:rPr>
              <a:t>BACK</a:t>
            </a:r>
            <a:r>
              <a:rPr lang="en-US" sz="3500" dirty="0" smtClean="0">
                <a:ln w="0" cmpd="thickThin">
                  <a:solidFill>
                    <a:schemeClr val="tx1"/>
                  </a:solidFill>
                  <a:prstDash val="solid"/>
                </a:ln>
                <a:effectLst>
                  <a:outerShdw blurRad="50800" dist="50800" dir="5400000" algn="ctr" rotWithShape="0">
                    <a:schemeClr val="tx1"/>
                  </a:outerShdw>
                </a:effectLst>
              </a:rPr>
              <a:t> </a:t>
            </a:r>
            <a:r>
              <a:rPr lang="en-US" sz="3500" dirty="0" smtClean="0"/>
              <a:t>domain</a:t>
            </a:r>
            <a:endParaRPr lang="en-US" sz="3500" dirty="0"/>
          </a:p>
        </p:txBody>
      </p:sp>
      <p:grpSp>
        <p:nvGrpSpPr>
          <p:cNvPr id="4" name="Group 3"/>
          <p:cNvGrpSpPr/>
          <p:nvPr/>
        </p:nvGrpSpPr>
        <p:grpSpPr>
          <a:xfrm>
            <a:off x="228600" y="3200400"/>
            <a:ext cx="8686800" cy="430887"/>
            <a:chOff x="228600" y="1828800"/>
            <a:chExt cx="8686800" cy="430887"/>
          </a:xfrm>
        </p:grpSpPr>
        <p:sp>
          <p:nvSpPr>
            <p:cNvPr id="5" name="Rounded Rectangle 4"/>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1828800"/>
              <a:ext cx="13716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6000" y="1828800"/>
              <a:ext cx="14478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00800" y="1828800"/>
              <a:ext cx="1676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67200" y="1828800"/>
              <a:ext cx="1752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 y="1828800"/>
              <a:ext cx="1143000" cy="430887"/>
            </a:xfrm>
            <a:prstGeom prst="rect">
              <a:avLst/>
            </a:prstGeom>
            <a:noFill/>
          </p:spPr>
          <p:txBody>
            <a:bodyPr wrap="square" rtlCol="0">
              <a:spAutoFit/>
            </a:bodyPr>
            <a:lstStyle/>
            <a:p>
              <a:pPr algn="ctr"/>
              <a:r>
                <a:rPr lang="en-US" sz="2200" dirty="0" smtClean="0"/>
                <a:t>BTB</a:t>
              </a:r>
              <a:endParaRPr lang="en-US" sz="2200" dirty="0"/>
            </a:p>
          </p:txBody>
        </p:sp>
        <p:sp>
          <p:nvSpPr>
            <p:cNvPr id="11" name="TextBox 10"/>
            <p:cNvSpPr txBox="1"/>
            <p:nvPr/>
          </p:nvSpPr>
          <p:spPr>
            <a:xfrm>
              <a:off x="2438400" y="1828800"/>
              <a:ext cx="1066800" cy="430887"/>
            </a:xfrm>
            <a:prstGeom prst="rect">
              <a:avLst/>
            </a:prstGeom>
            <a:noFill/>
          </p:spPr>
          <p:txBody>
            <a:bodyPr wrap="square" rtlCol="0">
              <a:spAutoFit/>
            </a:bodyPr>
            <a:lstStyle/>
            <a:p>
              <a:pPr algn="ctr"/>
              <a:r>
                <a:rPr lang="en-US" sz="2200" dirty="0" smtClean="0"/>
                <a:t>BACK</a:t>
              </a:r>
              <a:endParaRPr lang="en-US" sz="2200" dirty="0"/>
            </a:p>
          </p:txBody>
        </p:sp>
        <p:sp>
          <p:nvSpPr>
            <p:cNvPr id="12" name="TextBox 11"/>
            <p:cNvSpPr txBox="1"/>
            <p:nvPr/>
          </p:nvSpPr>
          <p:spPr>
            <a:xfrm>
              <a:off x="4343400" y="1828800"/>
              <a:ext cx="1600200" cy="400110"/>
            </a:xfrm>
            <a:prstGeom prst="rect">
              <a:avLst/>
            </a:prstGeom>
            <a:noFill/>
          </p:spPr>
          <p:txBody>
            <a:bodyPr wrap="square" rtlCol="0">
              <a:spAutoFit/>
            </a:bodyPr>
            <a:lstStyle/>
            <a:p>
              <a:pPr algn="ctr"/>
              <a:r>
                <a:rPr lang="en-US" sz="2000" dirty="0" smtClean="0"/>
                <a:t>F5/8 C Type</a:t>
              </a:r>
              <a:endParaRPr lang="en-US" sz="2000" dirty="0"/>
            </a:p>
          </p:txBody>
        </p:sp>
        <p:sp>
          <p:nvSpPr>
            <p:cNvPr id="13" name="TextBox 12"/>
            <p:cNvSpPr txBox="1"/>
            <p:nvPr/>
          </p:nvSpPr>
          <p:spPr>
            <a:xfrm>
              <a:off x="6400800" y="1828800"/>
              <a:ext cx="1676400" cy="400110"/>
            </a:xfrm>
            <a:prstGeom prst="rect">
              <a:avLst/>
            </a:prstGeom>
            <a:noFill/>
          </p:spPr>
          <p:txBody>
            <a:bodyPr wrap="square" rtlCol="0">
              <a:spAutoFit/>
            </a:bodyPr>
            <a:lstStyle/>
            <a:p>
              <a:pPr algn="ctr"/>
              <a:r>
                <a:rPr lang="en-US" sz="2000" dirty="0" smtClean="0"/>
                <a:t>F5/8 C Type</a:t>
              </a:r>
              <a:endParaRPr lang="en-US" sz="2000" dirty="0"/>
            </a:p>
          </p:txBody>
        </p:sp>
        <p:cxnSp>
          <p:nvCxnSpPr>
            <p:cNvPr id="14" name="Straight Connector 13"/>
            <p:cNvCxnSpPr/>
            <p:nvPr/>
          </p:nvCxnSpPr>
          <p:spPr>
            <a:xfrm>
              <a:off x="2895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2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532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28600" y="4114800"/>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86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7630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002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242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436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91400" y="38862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4343400"/>
            <a:ext cx="457200" cy="369332"/>
          </a:xfrm>
          <a:prstGeom prst="rect">
            <a:avLst/>
          </a:prstGeom>
          <a:noFill/>
        </p:spPr>
        <p:txBody>
          <a:bodyPr wrap="square" rtlCol="0">
            <a:spAutoFit/>
          </a:bodyPr>
          <a:lstStyle/>
          <a:p>
            <a:pPr algn="ctr"/>
            <a:r>
              <a:rPr lang="en-US" dirty="0" smtClean="0"/>
              <a:t>0</a:t>
            </a:r>
            <a:endParaRPr lang="en-US" dirty="0"/>
          </a:p>
        </p:txBody>
      </p:sp>
      <p:sp>
        <p:nvSpPr>
          <p:cNvPr id="34" name="TextBox 33"/>
          <p:cNvSpPr txBox="1"/>
          <p:nvPr/>
        </p:nvSpPr>
        <p:spPr>
          <a:xfrm>
            <a:off x="1295400" y="4343400"/>
            <a:ext cx="762000" cy="369332"/>
          </a:xfrm>
          <a:prstGeom prst="rect">
            <a:avLst/>
          </a:prstGeom>
          <a:noFill/>
        </p:spPr>
        <p:txBody>
          <a:bodyPr wrap="square" rtlCol="0">
            <a:spAutoFit/>
          </a:bodyPr>
          <a:lstStyle/>
          <a:p>
            <a:r>
              <a:rPr lang="en-US" dirty="0" smtClean="0"/>
              <a:t>100</a:t>
            </a:r>
            <a:endParaRPr lang="en-US" dirty="0"/>
          </a:p>
        </p:txBody>
      </p:sp>
      <p:sp>
        <p:nvSpPr>
          <p:cNvPr id="35" name="TextBox 34"/>
          <p:cNvSpPr txBox="1"/>
          <p:nvPr/>
        </p:nvSpPr>
        <p:spPr>
          <a:xfrm>
            <a:off x="2819400" y="4343400"/>
            <a:ext cx="838200" cy="369332"/>
          </a:xfrm>
          <a:prstGeom prst="rect">
            <a:avLst/>
          </a:prstGeom>
          <a:noFill/>
        </p:spPr>
        <p:txBody>
          <a:bodyPr wrap="square" rtlCol="0">
            <a:spAutoFit/>
          </a:bodyPr>
          <a:lstStyle/>
          <a:p>
            <a:r>
              <a:rPr lang="en-US" dirty="0" smtClean="0"/>
              <a:t>200</a:t>
            </a:r>
            <a:endParaRPr lang="en-US" dirty="0"/>
          </a:p>
        </p:txBody>
      </p:sp>
      <p:sp>
        <p:nvSpPr>
          <p:cNvPr id="36" name="TextBox 35"/>
          <p:cNvSpPr txBox="1"/>
          <p:nvPr/>
        </p:nvSpPr>
        <p:spPr>
          <a:xfrm>
            <a:off x="4267200" y="4343400"/>
            <a:ext cx="838200" cy="381000"/>
          </a:xfrm>
          <a:prstGeom prst="rect">
            <a:avLst/>
          </a:prstGeom>
          <a:noFill/>
        </p:spPr>
        <p:txBody>
          <a:bodyPr wrap="square" rtlCol="0">
            <a:spAutoFit/>
          </a:bodyPr>
          <a:lstStyle/>
          <a:p>
            <a:r>
              <a:rPr lang="en-US" dirty="0" smtClean="0"/>
              <a:t>300</a:t>
            </a:r>
            <a:endParaRPr lang="en-US" dirty="0"/>
          </a:p>
        </p:txBody>
      </p:sp>
      <p:sp>
        <p:nvSpPr>
          <p:cNvPr id="39" name="TextBox 38"/>
          <p:cNvSpPr txBox="1"/>
          <p:nvPr/>
        </p:nvSpPr>
        <p:spPr>
          <a:xfrm>
            <a:off x="5638800" y="4343400"/>
            <a:ext cx="838200" cy="381000"/>
          </a:xfrm>
          <a:prstGeom prst="rect">
            <a:avLst/>
          </a:prstGeom>
          <a:noFill/>
        </p:spPr>
        <p:txBody>
          <a:bodyPr wrap="square" rtlCol="0">
            <a:spAutoFit/>
          </a:bodyPr>
          <a:lstStyle/>
          <a:p>
            <a:r>
              <a:rPr lang="en-US" dirty="0" smtClean="0"/>
              <a:t>400</a:t>
            </a:r>
            <a:endParaRPr lang="en-US" dirty="0"/>
          </a:p>
        </p:txBody>
      </p:sp>
      <p:sp>
        <p:nvSpPr>
          <p:cNvPr id="40" name="TextBox 39"/>
          <p:cNvSpPr txBox="1"/>
          <p:nvPr/>
        </p:nvSpPr>
        <p:spPr>
          <a:xfrm>
            <a:off x="7162800" y="4343400"/>
            <a:ext cx="838200" cy="381000"/>
          </a:xfrm>
          <a:prstGeom prst="rect">
            <a:avLst/>
          </a:prstGeom>
          <a:noFill/>
        </p:spPr>
        <p:txBody>
          <a:bodyPr wrap="square" rtlCol="0">
            <a:spAutoFit/>
          </a:bodyPr>
          <a:lstStyle/>
          <a:p>
            <a:r>
              <a:rPr lang="en-US" dirty="0" smtClean="0"/>
              <a:t>500</a:t>
            </a:r>
            <a:endParaRPr lang="en-US" dirty="0"/>
          </a:p>
        </p:txBody>
      </p:sp>
      <p:sp>
        <p:nvSpPr>
          <p:cNvPr id="41" name="TextBox 40"/>
          <p:cNvSpPr txBox="1"/>
          <p:nvPr/>
        </p:nvSpPr>
        <p:spPr>
          <a:xfrm>
            <a:off x="8458200" y="4343400"/>
            <a:ext cx="685800" cy="369332"/>
          </a:xfrm>
          <a:prstGeom prst="rect">
            <a:avLst/>
          </a:prstGeom>
          <a:noFill/>
        </p:spPr>
        <p:txBody>
          <a:bodyPr wrap="square" rtlCol="0">
            <a:spAutoFit/>
          </a:bodyPr>
          <a:lstStyle/>
          <a:p>
            <a:r>
              <a:rPr lang="en-US" dirty="0" smtClean="0"/>
              <a:t>600</a:t>
            </a:r>
            <a:endParaRPr lang="en-US" dirty="0"/>
          </a:p>
        </p:txBody>
      </p:sp>
      <p:sp>
        <p:nvSpPr>
          <p:cNvPr id="42" name="Down Arrow 41"/>
          <p:cNvSpPr/>
          <p:nvPr/>
        </p:nvSpPr>
        <p:spPr>
          <a:xfrm>
            <a:off x="2590800" y="2133600"/>
            <a:ext cx="609600"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cxnSp>
        <p:nvCxnSpPr>
          <p:cNvPr id="44" name="Straight Connector 43"/>
          <p:cNvCxnSpPr/>
          <p:nvPr/>
        </p:nvCxnSpPr>
        <p:spPr>
          <a:xfrm>
            <a:off x="2895600" y="3886200"/>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590800" y="5105400"/>
            <a:ext cx="609600" cy="381000"/>
          </a:xfrm>
          <a:prstGeom prst="rect">
            <a:avLst/>
          </a:prstGeom>
          <a:noFill/>
        </p:spPr>
        <p:txBody>
          <a:bodyPr wrap="square" rtlCol="0">
            <a:spAutoFit/>
          </a:bodyPr>
          <a:lstStyle/>
          <a:p>
            <a:r>
              <a:rPr lang="en-US" b="1" dirty="0" smtClean="0"/>
              <a:t>183</a:t>
            </a:r>
            <a:endParaRPr lang="en-US" b="1" dirty="0"/>
          </a:p>
        </p:txBody>
      </p:sp>
      <p:cxnSp>
        <p:nvCxnSpPr>
          <p:cNvPr id="50" name="Straight Connector 49"/>
          <p:cNvCxnSpPr/>
          <p:nvPr/>
        </p:nvCxnSpPr>
        <p:spPr>
          <a:xfrm>
            <a:off x="2286000" y="3886200"/>
            <a:ext cx="0" cy="4572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81200" y="4343400"/>
            <a:ext cx="609600" cy="381000"/>
          </a:xfrm>
          <a:prstGeom prst="rect">
            <a:avLst/>
          </a:prstGeom>
          <a:noFill/>
        </p:spPr>
        <p:txBody>
          <a:bodyPr wrap="square" rtlCol="0">
            <a:spAutoFit/>
          </a:bodyPr>
          <a:lstStyle/>
          <a:p>
            <a:r>
              <a:rPr lang="en-US" dirty="0" smtClean="0"/>
              <a:t>143</a:t>
            </a:r>
            <a:endParaRPr lang="en-US" dirty="0"/>
          </a:p>
        </p:txBody>
      </p:sp>
      <p:cxnSp>
        <p:nvCxnSpPr>
          <p:cNvPr id="52" name="Straight Connector 51"/>
          <p:cNvCxnSpPr/>
          <p:nvPr/>
        </p:nvCxnSpPr>
        <p:spPr>
          <a:xfrm>
            <a:off x="3733800" y="3886200"/>
            <a:ext cx="0" cy="4572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429000" y="4343400"/>
            <a:ext cx="685800" cy="369332"/>
          </a:xfrm>
          <a:prstGeom prst="rect">
            <a:avLst/>
          </a:prstGeom>
          <a:noFill/>
        </p:spPr>
        <p:txBody>
          <a:bodyPr wrap="square" rtlCol="0">
            <a:spAutoFit/>
          </a:bodyPr>
          <a:lstStyle/>
          <a:p>
            <a:r>
              <a:rPr lang="en-US" dirty="0" smtClean="0"/>
              <a:t>240</a:t>
            </a:r>
            <a:endParaRPr lang="en-US" dirty="0"/>
          </a:p>
        </p:txBody>
      </p:sp>
      <p:sp>
        <p:nvSpPr>
          <p:cNvPr id="43" name="TextBox 42"/>
          <p:cNvSpPr txBox="1"/>
          <p:nvPr/>
        </p:nvSpPr>
        <p:spPr>
          <a:xfrm>
            <a:off x="0" y="6334780"/>
            <a:ext cx="9144000" cy="523220"/>
          </a:xfrm>
          <a:prstGeom prst="rect">
            <a:avLst/>
          </a:prstGeom>
          <a:noFill/>
        </p:spPr>
        <p:txBody>
          <a:bodyPr wrap="square" rtlCol="0">
            <a:spAutoFit/>
          </a:bodyPr>
          <a:lstStyle/>
          <a:p>
            <a:r>
              <a:rPr lang="en-US" sz="1400" dirty="0" smtClean="0"/>
              <a:t>http://www.wormbook.org/chapters/www_ubiquitinpathways/ubiquitinpathways.html</a:t>
            </a:r>
          </a:p>
          <a:p>
            <a:r>
              <a:rPr lang="en-US" sz="1400" dirty="0" smtClean="0"/>
              <a:t>http://smart.embl-heidelberg.de/</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p:txBody>
          <a:bodyPr/>
          <a:lstStyle/>
          <a:p>
            <a:pPr>
              <a:buNone/>
            </a:pPr>
            <a:r>
              <a:rPr lang="en-US" dirty="0" err="1" smtClean="0">
                <a:solidFill>
                  <a:srgbClr val="FF0000"/>
                </a:solidFill>
              </a:rPr>
              <a:t>Ubiquitination</a:t>
            </a:r>
            <a:r>
              <a:rPr lang="en-US" dirty="0" smtClean="0"/>
              <a:t> of the </a:t>
            </a:r>
            <a:r>
              <a:rPr lang="en-US" dirty="0" smtClean="0">
                <a:solidFill>
                  <a:srgbClr val="FFC000"/>
                </a:solidFill>
                <a:effectLst>
                  <a:outerShdw blurRad="50800" dist="50800" dir="5400000" sx="102000" sy="102000" algn="ctr" rotWithShape="0">
                    <a:schemeClr val="tx1"/>
                  </a:outerShdw>
                </a:effectLst>
              </a:rPr>
              <a:t>BACK</a:t>
            </a:r>
            <a:r>
              <a:rPr lang="en-US" dirty="0" smtClean="0">
                <a:effectLst>
                  <a:outerShdw blurRad="50800" dist="50800" dir="5400000" sx="102000" sy="102000" algn="ctr" rotWithShape="0">
                    <a:schemeClr val="tx1"/>
                  </a:outerShdw>
                </a:effectLst>
              </a:rPr>
              <a:t> </a:t>
            </a:r>
            <a:r>
              <a:rPr lang="en-US" dirty="0" smtClean="0"/>
              <a:t>domain is important for </a:t>
            </a:r>
            <a:r>
              <a:rPr lang="en-US" b="1" dirty="0" smtClean="0">
                <a:solidFill>
                  <a:srgbClr val="1BED25"/>
                </a:solidFill>
              </a:rPr>
              <a:t>iron </a:t>
            </a:r>
            <a:r>
              <a:rPr lang="en-US" dirty="0" smtClean="0"/>
              <a:t>metabolism. </a:t>
            </a:r>
            <a:endParaRPr lang="en-US" dirty="0"/>
          </a:p>
        </p:txBody>
      </p:sp>
      <p:pic>
        <p:nvPicPr>
          <p:cNvPr id="4" name="Picture 3" descr="hypothesis.jpg"/>
          <p:cNvPicPr>
            <a:picLocks noChangeAspect="1"/>
          </p:cNvPicPr>
          <p:nvPr/>
        </p:nvPicPr>
        <p:blipFill>
          <a:blip r:embed="rId3" cstate="print"/>
          <a:stretch>
            <a:fillRect/>
          </a:stretch>
        </p:blipFill>
        <p:spPr>
          <a:xfrm>
            <a:off x="1219200" y="2590800"/>
            <a:ext cx="6781800" cy="3505200"/>
          </a:xfrm>
          <a:prstGeom prst="rect">
            <a:avLst/>
          </a:prstGeom>
        </p:spPr>
      </p:pic>
      <p:sp>
        <p:nvSpPr>
          <p:cNvPr id="5" name="TextBox 4"/>
          <p:cNvSpPr txBox="1"/>
          <p:nvPr/>
        </p:nvSpPr>
        <p:spPr>
          <a:xfrm>
            <a:off x="0" y="6248400"/>
            <a:ext cx="8839200" cy="800219"/>
          </a:xfrm>
          <a:prstGeom prst="rect">
            <a:avLst/>
          </a:prstGeom>
          <a:noFill/>
        </p:spPr>
        <p:txBody>
          <a:bodyPr wrap="square" rtlCol="0">
            <a:spAutoFit/>
          </a:bodyPr>
          <a:lstStyle/>
          <a:p>
            <a:r>
              <a:rPr lang="en-US" sz="1400" dirty="0" smtClean="0"/>
              <a:t>Freeman, A., </a:t>
            </a:r>
            <a:r>
              <a:rPr lang="en-US" sz="1400" i="1" dirty="0" smtClean="0"/>
              <a:t>et al. </a:t>
            </a:r>
            <a:r>
              <a:rPr lang="en-US" sz="1400" dirty="0" smtClean="0"/>
              <a:t>(2012). Sleep fragmentation and motor restlessness in Drosophila model of restless leg syndrome. Current Biology 22, 1142-1148. DOI 10.1016/j.cub.2012.04.027</a:t>
            </a:r>
          </a:p>
          <a:p>
            <a:endParaRPr lang="en-US" dirty="0"/>
          </a:p>
        </p:txBody>
      </p:sp>
      <p:sp>
        <p:nvSpPr>
          <p:cNvPr id="6" name="Rectangle 5"/>
          <p:cNvSpPr/>
          <p:nvPr/>
        </p:nvSpPr>
        <p:spPr>
          <a:xfrm>
            <a:off x="4572000" y="2514600"/>
            <a:ext cx="36576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p:txBody>
          <a:bodyPr/>
          <a:lstStyle/>
          <a:p>
            <a:pPr>
              <a:buNone/>
            </a:pPr>
            <a:r>
              <a:rPr lang="en-US" dirty="0" err="1" smtClean="0">
                <a:solidFill>
                  <a:srgbClr val="FF0000"/>
                </a:solidFill>
              </a:rPr>
              <a:t>Ubiquitination</a:t>
            </a:r>
            <a:r>
              <a:rPr lang="en-US" dirty="0" smtClean="0"/>
              <a:t> of the </a:t>
            </a:r>
            <a:r>
              <a:rPr lang="en-US" dirty="0" smtClean="0">
                <a:solidFill>
                  <a:srgbClr val="FFC000"/>
                </a:solidFill>
                <a:effectLst>
                  <a:outerShdw blurRad="50800" dist="50800" dir="5400000" sx="102000" sy="102000" algn="ctr" rotWithShape="0">
                    <a:schemeClr val="tx1"/>
                  </a:outerShdw>
                </a:effectLst>
              </a:rPr>
              <a:t>BACK</a:t>
            </a:r>
            <a:r>
              <a:rPr lang="en-US" dirty="0" smtClean="0">
                <a:effectLst>
                  <a:outerShdw blurRad="50800" dist="50800" dir="5400000" sx="102000" sy="102000" algn="ctr" rotWithShape="0">
                    <a:schemeClr val="tx1"/>
                  </a:outerShdw>
                </a:effectLst>
              </a:rPr>
              <a:t> </a:t>
            </a:r>
            <a:r>
              <a:rPr lang="en-US" dirty="0" smtClean="0"/>
              <a:t>domain is important for </a:t>
            </a:r>
            <a:r>
              <a:rPr lang="en-US" b="1" dirty="0" smtClean="0">
                <a:solidFill>
                  <a:srgbClr val="1BED25"/>
                </a:solidFill>
              </a:rPr>
              <a:t>iron</a:t>
            </a:r>
            <a:r>
              <a:rPr lang="en-US" dirty="0" smtClean="0"/>
              <a:t> metabolism. </a:t>
            </a:r>
            <a:endParaRPr lang="en-US" dirty="0"/>
          </a:p>
        </p:txBody>
      </p:sp>
      <p:pic>
        <p:nvPicPr>
          <p:cNvPr id="4" name="Picture 3" descr="hypothesis.jpg"/>
          <p:cNvPicPr>
            <a:picLocks noChangeAspect="1"/>
          </p:cNvPicPr>
          <p:nvPr/>
        </p:nvPicPr>
        <p:blipFill>
          <a:blip r:embed="rId3" cstate="print"/>
          <a:stretch>
            <a:fillRect/>
          </a:stretch>
        </p:blipFill>
        <p:spPr>
          <a:xfrm>
            <a:off x="1219200" y="2590800"/>
            <a:ext cx="6781800" cy="3505200"/>
          </a:xfrm>
          <a:prstGeom prst="rect">
            <a:avLst/>
          </a:prstGeom>
        </p:spPr>
      </p:pic>
      <p:sp>
        <p:nvSpPr>
          <p:cNvPr id="5" name="TextBox 4"/>
          <p:cNvSpPr txBox="1"/>
          <p:nvPr/>
        </p:nvSpPr>
        <p:spPr>
          <a:xfrm>
            <a:off x="0" y="6248400"/>
            <a:ext cx="8839200" cy="800219"/>
          </a:xfrm>
          <a:prstGeom prst="rect">
            <a:avLst/>
          </a:prstGeom>
          <a:noFill/>
        </p:spPr>
        <p:txBody>
          <a:bodyPr wrap="square" rtlCol="0">
            <a:spAutoFit/>
          </a:bodyPr>
          <a:lstStyle/>
          <a:p>
            <a:r>
              <a:rPr lang="en-US" sz="1400" dirty="0" smtClean="0"/>
              <a:t>Freeman, A., </a:t>
            </a:r>
            <a:r>
              <a:rPr lang="en-US" sz="1400" i="1" dirty="0" smtClean="0"/>
              <a:t>et al. </a:t>
            </a:r>
            <a:r>
              <a:rPr lang="en-US" sz="1400" dirty="0" smtClean="0"/>
              <a:t>(2012). Sleep fragmentation and motor restlessness in Drosophila model of restless leg syndrome. Current Biology 22, 1142-1148. DOI 10.1016/j.cub.2012.04.027</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100" dirty="0" smtClean="0"/>
              <a:t>Is the </a:t>
            </a:r>
            <a:r>
              <a:rPr lang="en-US" sz="3100" dirty="0" smtClean="0">
                <a:ln w="0" cmpd="thickThin">
                  <a:solidFill>
                    <a:schemeClr val="tx1"/>
                  </a:solidFill>
                  <a:prstDash val="solid"/>
                </a:ln>
                <a:solidFill>
                  <a:srgbClr val="FFC000"/>
                </a:solidFill>
                <a:effectLst>
                  <a:outerShdw blurRad="50800" dist="50800" dir="5400000" algn="ctr" rotWithShape="0">
                    <a:schemeClr val="tx1"/>
                  </a:outerShdw>
                </a:effectLst>
              </a:rPr>
              <a:t>BACK</a:t>
            </a:r>
            <a:r>
              <a:rPr lang="en-US" sz="3100" dirty="0" smtClean="0">
                <a:ln w="0" cmpd="thickThin">
                  <a:solidFill>
                    <a:schemeClr val="tx1"/>
                  </a:solidFill>
                  <a:prstDash val="solid"/>
                </a:ln>
                <a:effectLst>
                  <a:outerShdw blurRad="50800" dist="50800" dir="5400000" algn="ctr" rotWithShape="0">
                    <a:schemeClr val="tx1"/>
                  </a:outerShdw>
                </a:effectLst>
              </a:rPr>
              <a:t> </a:t>
            </a:r>
            <a:r>
              <a:rPr lang="en-US" sz="3100" dirty="0" smtClean="0"/>
              <a:t>domain </a:t>
            </a:r>
            <a:r>
              <a:rPr lang="en-US" sz="3100" dirty="0" err="1" smtClean="0">
                <a:solidFill>
                  <a:srgbClr val="FF0000"/>
                </a:solidFill>
              </a:rPr>
              <a:t>ubiquitination</a:t>
            </a:r>
            <a:r>
              <a:rPr lang="en-US" sz="3100" dirty="0" smtClean="0"/>
              <a:t> site conserved?</a:t>
            </a:r>
            <a:endParaRPr lang="en-US" sz="3100" dirty="0"/>
          </a:p>
        </p:txBody>
      </p:sp>
      <p:sp>
        <p:nvSpPr>
          <p:cNvPr id="13" name="TextBox 12"/>
          <p:cNvSpPr txBox="1"/>
          <p:nvPr/>
        </p:nvSpPr>
        <p:spPr>
          <a:xfrm>
            <a:off x="0" y="2209800"/>
            <a:ext cx="457200" cy="381000"/>
          </a:xfrm>
          <a:prstGeom prst="rect">
            <a:avLst/>
          </a:prstGeom>
          <a:noFill/>
        </p:spPr>
        <p:txBody>
          <a:bodyPr wrap="square" rtlCol="0">
            <a:spAutoFit/>
          </a:bodyPr>
          <a:lstStyle/>
          <a:p>
            <a:r>
              <a:rPr lang="en-US" dirty="0" smtClean="0"/>
              <a:t>1</a:t>
            </a:r>
            <a:endParaRPr lang="en-US" dirty="0"/>
          </a:p>
        </p:txBody>
      </p:sp>
      <p:sp>
        <p:nvSpPr>
          <p:cNvPr id="14" name="TextBox 13"/>
          <p:cNvSpPr txBox="1"/>
          <p:nvPr/>
        </p:nvSpPr>
        <p:spPr>
          <a:xfrm>
            <a:off x="8534400" y="2286000"/>
            <a:ext cx="838200" cy="369332"/>
          </a:xfrm>
          <a:prstGeom prst="rect">
            <a:avLst/>
          </a:prstGeom>
          <a:noFill/>
        </p:spPr>
        <p:txBody>
          <a:bodyPr wrap="square" rtlCol="0">
            <a:spAutoFit/>
          </a:bodyPr>
          <a:lstStyle/>
          <a:p>
            <a:r>
              <a:rPr lang="en-US" dirty="0" smtClean="0"/>
              <a:t>612</a:t>
            </a:r>
            <a:endParaRPr lang="en-US" dirty="0"/>
          </a:p>
        </p:txBody>
      </p:sp>
      <p:sp>
        <p:nvSpPr>
          <p:cNvPr id="20" name="TextBox 19"/>
          <p:cNvSpPr txBox="1"/>
          <p:nvPr/>
        </p:nvSpPr>
        <p:spPr>
          <a:xfrm>
            <a:off x="0" y="6257836"/>
            <a:ext cx="9144000" cy="600164"/>
          </a:xfrm>
          <a:prstGeom prst="rect">
            <a:avLst/>
          </a:prstGeom>
          <a:noFill/>
        </p:spPr>
        <p:txBody>
          <a:bodyPr wrap="square" rtlCol="0">
            <a:spAutoFit/>
          </a:bodyPr>
          <a:lstStyle/>
          <a:p>
            <a:r>
              <a:rPr lang="en-US" sz="1100" dirty="0" smtClean="0"/>
              <a:t>http://www.ubpred.org/</a:t>
            </a:r>
          </a:p>
          <a:p>
            <a:r>
              <a:rPr lang="en-US" sz="1100" dirty="0" smtClean="0"/>
              <a:t>http://www.ebi.ac.uk/Tools/services/web/toolresult.ebi?jobId=clustalw2-I20130418-220601-0844-86308553-pg&amp;tool=clustalw2&amp;showColors=true</a:t>
            </a:r>
          </a:p>
          <a:p>
            <a:r>
              <a:rPr lang="en-US" sz="1100" dirty="0" smtClean="0"/>
              <a:t>http://www.phosphosite.org/proteinAction.do?id=1473</a:t>
            </a:r>
            <a:endParaRPr lang="en-US" sz="1100" dirty="0"/>
          </a:p>
        </p:txBody>
      </p:sp>
      <p:pic>
        <p:nvPicPr>
          <p:cNvPr id="22" name="Picture 21" descr="alignment.JPG"/>
          <p:cNvPicPr>
            <a:picLocks noChangeAspect="1"/>
          </p:cNvPicPr>
          <p:nvPr/>
        </p:nvPicPr>
        <p:blipFill>
          <a:blip r:embed="rId3" cstate="print"/>
          <a:stretch>
            <a:fillRect/>
          </a:stretch>
        </p:blipFill>
        <p:spPr>
          <a:xfrm>
            <a:off x="1676400" y="3238190"/>
            <a:ext cx="1857375" cy="2778512"/>
          </a:xfrm>
          <a:prstGeom prst="rect">
            <a:avLst/>
          </a:prstGeom>
        </p:spPr>
      </p:pic>
      <p:pic>
        <p:nvPicPr>
          <p:cNvPr id="23" name="Picture 22" descr="homologues.JPG"/>
          <p:cNvPicPr>
            <a:picLocks noChangeAspect="1"/>
          </p:cNvPicPr>
          <p:nvPr/>
        </p:nvPicPr>
        <p:blipFill>
          <a:blip r:embed="rId4" cstate="print"/>
          <a:stretch>
            <a:fillRect/>
          </a:stretch>
        </p:blipFill>
        <p:spPr>
          <a:xfrm>
            <a:off x="0" y="3200400"/>
            <a:ext cx="1600200" cy="2592917"/>
          </a:xfrm>
          <a:prstGeom prst="rect">
            <a:avLst/>
          </a:prstGeom>
        </p:spPr>
      </p:pic>
      <p:pic>
        <p:nvPicPr>
          <p:cNvPr id="24" name="Picture 23" descr="position.JPG"/>
          <p:cNvPicPr>
            <a:picLocks noChangeAspect="1"/>
          </p:cNvPicPr>
          <p:nvPr/>
        </p:nvPicPr>
        <p:blipFill>
          <a:blip r:embed="rId5" cstate="print"/>
          <a:stretch>
            <a:fillRect/>
          </a:stretch>
        </p:blipFill>
        <p:spPr>
          <a:xfrm>
            <a:off x="3581400" y="3200400"/>
            <a:ext cx="439449" cy="2667000"/>
          </a:xfrm>
          <a:prstGeom prst="rect">
            <a:avLst/>
          </a:prstGeom>
        </p:spPr>
      </p:pic>
      <p:sp>
        <p:nvSpPr>
          <p:cNvPr id="25" name="Rectangle 24"/>
          <p:cNvSpPr/>
          <p:nvPr/>
        </p:nvSpPr>
        <p:spPr>
          <a:xfrm>
            <a:off x="2514600" y="3200400"/>
            <a:ext cx="152400" cy="26670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1600200" y="2209800"/>
            <a:ext cx="1143000" cy="10668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2"/>
          </p:cNvCxnSpPr>
          <p:nvPr/>
        </p:nvCxnSpPr>
        <p:spPr>
          <a:xfrm>
            <a:off x="3048000" y="2209800"/>
            <a:ext cx="533400" cy="10668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28600" y="1828800"/>
            <a:ext cx="8686800" cy="430887"/>
            <a:chOff x="228600" y="1828800"/>
            <a:chExt cx="8686800" cy="430887"/>
          </a:xfrm>
        </p:grpSpPr>
        <p:sp>
          <p:nvSpPr>
            <p:cNvPr id="30" name="Rounded Rectangle 29"/>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62000" y="1828800"/>
              <a:ext cx="13716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86000" y="1828800"/>
              <a:ext cx="14478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400800" y="1828800"/>
              <a:ext cx="1676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267200" y="1828800"/>
              <a:ext cx="1752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37" name="TextBox 36"/>
            <p:cNvSpPr txBox="1"/>
            <p:nvPr/>
          </p:nvSpPr>
          <p:spPr>
            <a:xfrm>
              <a:off x="838200" y="1828800"/>
              <a:ext cx="1143000" cy="430887"/>
            </a:xfrm>
            <a:prstGeom prst="rect">
              <a:avLst/>
            </a:prstGeom>
            <a:noFill/>
          </p:spPr>
          <p:txBody>
            <a:bodyPr wrap="square" rtlCol="0">
              <a:spAutoFit/>
            </a:bodyPr>
            <a:lstStyle/>
            <a:p>
              <a:pPr algn="ctr"/>
              <a:r>
                <a:rPr lang="en-US" sz="2200" dirty="0" smtClean="0"/>
                <a:t>BTB</a:t>
              </a:r>
              <a:endParaRPr lang="en-US" sz="2200" dirty="0"/>
            </a:p>
          </p:txBody>
        </p:sp>
        <p:sp>
          <p:nvSpPr>
            <p:cNvPr id="38" name="TextBox 37"/>
            <p:cNvSpPr txBox="1"/>
            <p:nvPr/>
          </p:nvSpPr>
          <p:spPr>
            <a:xfrm>
              <a:off x="2438400" y="1828800"/>
              <a:ext cx="1066800" cy="430887"/>
            </a:xfrm>
            <a:prstGeom prst="rect">
              <a:avLst/>
            </a:prstGeom>
            <a:noFill/>
          </p:spPr>
          <p:txBody>
            <a:bodyPr wrap="square" rtlCol="0">
              <a:spAutoFit/>
            </a:bodyPr>
            <a:lstStyle/>
            <a:p>
              <a:pPr algn="ctr"/>
              <a:r>
                <a:rPr lang="en-US" sz="2200" dirty="0" smtClean="0"/>
                <a:t>BACK</a:t>
              </a:r>
              <a:endParaRPr lang="en-US" sz="2200" dirty="0"/>
            </a:p>
          </p:txBody>
        </p:sp>
        <p:sp>
          <p:nvSpPr>
            <p:cNvPr id="39" name="TextBox 38"/>
            <p:cNvSpPr txBox="1"/>
            <p:nvPr/>
          </p:nvSpPr>
          <p:spPr>
            <a:xfrm>
              <a:off x="4343400" y="1828800"/>
              <a:ext cx="1600200" cy="400110"/>
            </a:xfrm>
            <a:prstGeom prst="rect">
              <a:avLst/>
            </a:prstGeom>
            <a:noFill/>
          </p:spPr>
          <p:txBody>
            <a:bodyPr wrap="square" rtlCol="0">
              <a:spAutoFit/>
            </a:bodyPr>
            <a:lstStyle/>
            <a:p>
              <a:pPr algn="ctr"/>
              <a:r>
                <a:rPr lang="en-US" sz="2000" dirty="0" smtClean="0"/>
                <a:t>F5/8 C Type</a:t>
              </a:r>
              <a:endParaRPr lang="en-US" sz="2000" dirty="0"/>
            </a:p>
          </p:txBody>
        </p:sp>
        <p:sp>
          <p:nvSpPr>
            <p:cNvPr id="40" name="TextBox 39"/>
            <p:cNvSpPr txBox="1"/>
            <p:nvPr/>
          </p:nvSpPr>
          <p:spPr>
            <a:xfrm>
              <a:off x="6400800" y="1828800"/>
              <a:ext cx="1676400" cy="400110"/>
            </a:xfrm>
            <a:prstGeom prst="rect">
              <a:avLst/>
            </a:prstGeom>
            <a:noFill/>
          </p:spPr>
          <p:txBody>
            <a:bodyPr wrap="square" rtlCol="0">
              <a:spAutoFit/>
            </a:bodyPr>
            <a:lstStyle/>
            <a:p>
              <a:pPr algn="ctr"/>
              <a:r>
                <a:rPr lang="en-US" sz="2000" dirty="0" smtClean="0"/>
                <a:t>F5/8 C Type</a:t>
              </a:r>
              <a:endParaRPr lang="en-US" sz="2000" dirty="0"/>
            </a:p>
          </p:txBody>
        </p:sp>
        <p:cxnSp>
          <p:nvCxnSpPr>
            <p:cNvPr id="41" name="Straight Connector 40"/>
            <p:cNvCxnSpPr/>
            <p:nvPr/>
          </p:nvCxnSpPr>
          <p:spPr>
            <a:xfrm>
              <a:off x="2895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1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22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532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267200" y="2971800"/>
            <a:ext cx="4876800" cy="2893100"/>
          </a:xfrm>
          <a:prstGeom prst="rect">
            <a:avLst/>
          </a:prstGeom>
          <a:noFill/>
        </p:spPr>
        <p:txBody>
          <a:bodyPr wrap="square" rtlCol="0">
            <a:spAutoFit/>
          </a:bodyPr>
          <a:lstStyle/>
          <a:p>
            <a:pPr algn="ctr"/>
            <a:r>
              <a:rPr lang="en-US" sz="2600" dirty="0" smtClean="0"/>
              <a:t>BTBD9 protein FASTAs</a:t>
            </a:r>
          </a:p>
          <a:p>
            <a:endParaRPr lang="en-US" sz="2600" dirty="0" smtClean="0"/>
          </a:p>
          <a:p>
            <a:pPr algn="ctr"/>
            <a:r>
              <a:rPr lang="en-US" sz="2600" dirty="0" smtClean="0"/>
              <a:t>Align with </a:t>
            </a:r>
            <a:r>
              <a:rPr lang="en-US" sz="2600" dirty="0" err="1" smtClean="0"/>
              <a:t>Clustal</a:t>
            </a:r>
            <a:r>
              <a:rPr lang="en-US" sz="2600" dirty="0" smtClean="0"/>
              <a:t> W2</a:t>
            </a:r>
          </a:p>
          <a:p>
            <a:pPr algn="ctr"/>
            <a:endParaRPr lang="en-US" sz="2600" dirty="0" smtClean="0"/>
          </a:p>
          <a:p>
            <a:pPr algn="ctr"/>
            <a:r>
              <a:rPr lang="en-US" sz="2600" dirty="0" smtClean="0"/>
              <a:t>Position 183</a:t>
            </a:r>
            <a:endParaRPr lang="en-US" sz="2600" dirty="0" smtClean="0"/>
          </a:p>
          <a:p>
            <a:pPr algn="ctr"/>
            <a:endParaRPr lang="en-US" sz="2600" dirty="0" smtClean="0"/>
          </a:p>
          <a:p>
            <a:pPr algn="ctr"/>
            <a:r>
              <a:rPr lang="en-US" sz="2600" dirty="0" smtClean="0"/>
              <a:t>K=Lysine=</a:t>
            </a:r>
            <a:r>
              <a:rPr lang="en-US" sz="2600" dirty="0" err="1" smtClean="0">
                <a:solidFill>
                  <a:srgbClr val="FF0000"/>
                </a:solidFill>
              </a:rPr>
              <a:t>ubiquitination</a:t>
            </a:r>
            <a:endParaRPr lang="en-US" sz="2600" dirty="0">
              <a:solidFill>
                <a:srgbClr val="FF0000"/>
              </a:solidFill>
            </a:endParaRPr>
          </a:p>
        </p:txBody>
      </p:sp>
      <p:sp>
        <p:nvSpPr>
          <p:cNvPr id="46" name="Down Arrow 45"/>
          <p:cNvSpPr/>
          <p:nvPr/>
        </p:nvSpPr>
        <p:spPr>
          <a:xfrm>
            <a:off x="6477000" y="34290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6477000" y="4267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6477000" y="5029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300" dirty="0" smtClean="0"/>
              <a:t>Are the sites conserved in animals without legs?</a:t>
            </a:r>
            <a:endParaRPr lang="en-US" sz="3300" dirty="0"/>
          </a:p>
        </p:txBody>
      </p:sp>
      <p:pic>
        <p:nvPicPr>
          <p:cNvPr id="19" name="Content Placeholder 18" descr="homologues.JPG"/>
          <p:cNvPicPr>
            <a:picLocks noGrp="1" noChangeAspect="1"/>
          </p:cNvPicPr>
          <p:nvPr>
            <p:ph sz="quarter" idx="1"/>
          </p:nvPr>
        </p:nvPicPr>
        <p:blipFill>
          <a:blip r:embed="rId3" cstate="print"/>
          <a:stretch>
            <a:fillRect/>
          </a:stretch>
        </p:blipFill>
        <p:spPr>
          <a:xfrm>
            <a:off x="228599" y="3581400"/>
            <a:ext cx="1739973" cy="2819400"/>
          </a:xfrm>
        </p:spPr>
      </p:pic>
      <p:pic>
        <p:nvPicPr>
          <p:cNvPr id="20" name="Picture 19" descr="1.JPG"/>
          <p:cNvPicPr>
            <a:picLocks noChangeAspect="1"/>
          </p:cNvPicPr>
          <p:nvPr/>
        </p:nvPicPr>
        <p:blipFill>
          <a:blip r:embed="rId4" cstate="print"/>
          <a:stretch>
            <a:fillRect/>
          </a:stretch>
        </p:blipFill>
        <p:spPr>
          <a:xfrm>
            <a:off x="2209800" y="3581400"/>
            <a:ext cx="665813" cy="2971800"/>
          </a:xfrm>
          <a:prstGeom prst="rect">
            <a:avLst/>
          </a:prstGeom>
        </p:spPr>
      </p:pic>
      <p:pic>
        <p:nvPicPr>
          <p:cNvPr id="21" name="Picture 20" descr="2.JPG"/>
          <p:cNvPicPr>
            <a:picLocks noChangeAspect="1"/>
          </p:cNvPicPr>
          <p:nvPr/>
        </p:nvPicPr>
        <p:blipFill>
          <a:blip r:embed="rId5" cstate="print"/>
          <a:stretch>
            <a:fillRect/>
          </a:stretch>
        </p:blipFill>
        <p:spPr>
          <a:xfrm>
            <a:off x="3733800" y="3581400"/>
            <a:ext cx="733425" cy="2966297"/>
          </a:xfrm>
          <a:prstGeom prst="rect">
            <a:avLst/>
          </a:prstGeom>
        </p:spPr>
      </p:pic>
      <p:pic>
        <p:nvPicPr>
          <p:cNvPr id="22" name="Picture 21" descr="3.JPG"/>
          <p:cNvPicPr>
            <a:picLocks noChangeAspect="1"/>
          </p:cNvPicPr>
          <p:nvPr/>
        </p:nvPicPr>
        <p:blipFill>
          <a:blip r:embed="rId6" cstate="print"/>
          <a:stretch>
            <a:fillRect/>
          </a:stretch>
        </p:blipFill>
        <p:spPr>
          <a:xfrm>
            <a:off x="5715000" y="3581400"/>
            <a:ext cx="653143" cy="2971800"/>
          </a:xfrm>
          <a:prstGeom prst="rect">
            <a:avLst/>
          </a:prstGeom>
        </p:spPr>
      </p:pic>
      <p:pic>
        <p:nvPicPr>
          <p:cNvPr id="23" name="Picture 22" descr="4.JPG"/>
          <p:cNvPicPr>
            <a:picLocks noChangeAspect="1"/>
          </p:cNvPicPr>
          <p:nvPr/>
        </p:nvPicPr>
        <p:blipFill>
          <a:blip r:embed="rId7" cstate="print"/>
          <a:stretch>
            <a:fillRect/>
          </a:stretch>
        </p:blipFill>
        <p:spPr>
          <a:xfrm>
            <a:off x="7391400" y="3581400"/>
            <a:ext cx="655674" cy="2819400"/>
          </a:xfrm>
          <a:prstGeom prst="rect">
            <a:avLst/>
          </a:prstGeom>
        </p:spPr>
      </p:pic>
      <p:pic>
        <p:nvPicPr>
          <p:cNvPr id="24" name="Picture 23" descr="postion.JPG"/>
          <p:cNvPicPr>
            <a:picLocks noChangeAspect="1"/>
          </p:cNvPicPr>
          <p:nvPr/>
        </p:nvPicPr>
        <p:blipFill>
          <a:blip r:embed="rId8" cstate="print"/>
          <a:stretch>
            <a:fillRect/>
          </a:stretch>
        </p:blipFill>
        <p:spPr>
          <a:xfrm>
            <a:off x="2971800" y="3505200"/>
            <a:ext cx="519723" cy="2895600"/>
          </a:xfrm>
          <a:prstGeom prst="rect">
            <a:avLst/>
          </a:prstGeom>
        </p:spPr>
      </p:pic>
      <p:pic>
        <p:nvPicPr>
          <p:cNvPr id="25" name="Picture 24" descr="2.p.JPG"/>
          <p:cNvPicPr>
            <a:picLocks noChangeAspect="1"/>
          </p:cNvPicPr>
          <p:nvPr/>
        </p:nvPicPr>
        <p:blipFill>
          <a:blip r:embed="rId9" cstate="print"/>
          <a:stretch>
            <a:fillRect/>
          </a:stretch>
        </p:blipFill>
        <p:spPr>
          <a:xfrm>
            <a:off x="4572000" y="3505200"/>
            <a:ext cx="451821" cy="2819400"/>
          </a:xfrm>
          <a:prstGeom prst="rect">
            <a:avLst/>
          </a:prstGeom>
        </p:spPr>
      </p:pic>
      <p:pic>
        <p:nvPicPr>
          <p:cNvPr id="26" name="Picture 25" descr="3.p.JPG"/>
          <p:cNvPicPr>
            <a:picLocks noChangeAspect="1"/>
          </p:cNvPicPr>
          <p:nvPr/>
        </p:nvPicPr>
        <p:blipFill>
          <a:blip r:embed="rId10" cstate="print"/>
          <a:stretch>
            <a:fillRect/>
          </a:stretch>
        </p:blipFill>
        <p:spPr>
          <a:xfrm>
            <a:off x="6477000" y="3581400"/>
            <a:ext cx="426188" cy="2819400"/>
          </a:xfrm>
          <a:prstGeom prst="rect">
            <a:avLst/>
          </a:prstGeom>
        </p:spPr>
      </p:pic>
      <p:pic>
        <p:nvPicPr>
          <p:cNvPr id="27" name="Picture 26" descr="4.p.JPG"/>
          <p:cNvPicPr>
            <a:picLocks noChangeAspect="1"/>
          </p:cNvPicPr>
          <p:nvPr/>
        </p:nvPicPr>
        <p:blipFill>
          <a:blip r:embed="rId11" cstate="print"/>
          <a:stretch>
            <a:fillRect/>
          </a:stretch>
        </p:blipFill>
        <p:spPr>
          <a:xfrm>
            <a:off x="8229600" y="3581400"/>
            <a:ext cx="426188" cy="2819400"/>
          </a:xfrm>
          <a:prstGeom prst="rect">
            <a:avLst/>
          </a:prstGeom>
        </p:spPr>
      </p:pic>
      <p:sp>
        <p:nvSpPr>
          <p:cNvPr id="28" name="Rectangle 27"/>
          <p:cNvSpPr/>
          <p:nvPr/>
        </p:nvSpPr>
        <p:spPr>
          <a:xfrm>
            <a:off x="2438400" y="3581400"/>
            <a:ext cx="152400" cy="27432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3581400"/>
            <a:ext cx="152400" cy="27432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943600" y="3581400"/>
            <a:ext cx="152400" cy="27432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62400" y="3581400"/>
            <a:ext cx="152400" cy="27432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2209800" y="2057400"/>
            <a:ext cx="609600" cy="14478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95600" y="2057400"/>
            <a:ext cx="76200" cy="1524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33800" y="2057400"/>
            <a:ext cx="609600" cy="152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95800" y="2057400"/>
            <a:ext cx="0" cy="1447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715000" y="2057400"/>
            <a:ext cx="762000" cy="152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400800" y="2057400"/>
            <a:ext cx="228600" cy="152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391400" y="2057400"/>
            <a:ext cx="76200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077200" y="2057400"/>
            <a:ext cx="228600" cy="1524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133600" y="6096000"/>
            <a:ext cx="6553200" cy="228600"/>
          </a:xfrm>
          <a:prstGeom prst="rect">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0" y="6504057"/>
            <a:ext cx="9144000" cy="707886"/>
          </a:xfrm>
          <a:prstGeom prst="rect">
            <a:avLst/>
          </a:prstGeom>
          <a:noFill/>
        </p:spPr>
        <p:txBody>
          <a:bodyPr wrap="square" rtlCol="0">
            <a:spAutoFit/>
          </a:bodyPr>
          <a:lstStyle/>
          <a:p>
            <a:r>
              <a:rPr lang="en-US" sz="1100" dirty="0" smtClean="0"/>
              <a:t>http://www.ubpred.org/</a:t>
            </a:r>
          </a:p>
          <a:p>
            <a:r>
              <a:rPr lang="en-US" sz="1100" dirty="0" smtClean="0"/>
              <a:t>http://www.ebi.ac.uk/Tools/services/web/toolresult.ebi?jobId=clustalw2-I20130418-220601-0844-86308553-pg&amp;tool=clustalw2&amp;showColors=true</a:t>
            </a:r>
          </a:p>
          <a:p>
            <a:endParaRPr lang="en-US" dirty="0"/>
          </a:p>
        </p:txBody>
      </p:sp>
      <p:grpSp>
        <p:nvGrpSpPr>
          <p:cNvPr id="41" name="Group 40"/>
          <p:cNvGrpSpPr/>
          <p:nvPr/>
        </p:nvGrpSpPr>
        <p:grpSpPr>
          <a:xfrm>
            <a:off x="228600" y="1676400"/>
            <a:ext cx="8686800" cy="430887"/>
            <a:chOff x="228600" y="1828800"/>
            <a:chExt cx="8686800" cy="430887"/>
          </a:xfrm>
        </p:grpSpPr>
        <p:sp>
          <p:nvSpPr>
            <p:cNvPr id="43" name="Rounded Rectangle 42"/>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62000" y="1828800"/>
              <a:ext cx="13716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286000" y="1828800"/>
              <a:ext cx="14478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400800" y="1828800"/>
              <a:ext cx="1676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267200" y="1828800"/>
              <a:ext cx="1752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38200" y="1828800"/>
              <a:ext cx="1143000" cy="430887"/>
            </a:xfrm>
            <a:prstGeom prst="rect">
              <a:avLst/>
            </a:prstGeom>
            <a:noFill/>
          </p:spPr>
          <p:txBody>
            <a:bodyPr wrap="square" rtlCol="0">
              <a:spAutoFit/>
            </a:bodyPr>
            <a:lstStyle/>
            <a:p>
              <a:pPr algn="ctr"/>
              <a:r>
                <a:rPr lang="en-US" sz="2200" dirty="0" smtClean="0"/>
                <a:t>BTB</a:t>
              </a:r>
              <a:endParaRPr lang="en-US" sz="2200" dirty="0"/>
            </a:p>
          </p:txBody>
        </p:sp>
        <p:sp>
          <p:nvSpPr>
            <p:cNvPr id="52" name="TextBox 51"/>
            <p:cNvSpPr txBox="1"/>
            <p:nvPr/>
          </p:nvSpPr>
          <p:spPr>
            <a:xfrm>
              <a:off x="2438400" y="1828800"/>
              <a:ext cx="1066800" cy="430887"/>
            </a:xfrm>
            <a:prstGeom prst="rect">
              <a:avLst/>
            </a:prstGeom>
            <a:noFill/>
          </p:spPr>
          <p:txBody>
            <a:bodyPr wrap="square" rtlCol="0">
              <a:spAutoFit/>
            </a:bodyPr>
            <a:lstStyle/>
            <a:p>
              <a:pPr algn="ctr"/>
              <a:r>
                <a:rPr lang="en-US" sz="2200" dirty="0" smtClean="0"/>
                <a:t>BACK</a:t>
              </a:r>
              <a:endParaRPr lang="en-US" sz="2200" dirty="0"/>
            </a:p>
          </p:txBody>
        </p:sp>
        <p:sp>
          <p:nvSpPr>
            <p:cNvPr id="54" name="TextBox 53"/>
            <p:cNvSpPr txBox="1"/>
            <p:nvPr/>
          </p:nvSpPr>
          <p:spPr>
            <a:xfrm>
              <a:off x="4343400" y="1828800"/>
              <a:ext cx="1600200" cy="400110"/>
            </a:xfrm>
            <a:prstGeom prst="rect">
              <a:avLst/>
            </a:prstGeom>
            <a:noFill/>
          </p:spPr>
          <p:txBody>
            <a:bodyPr wrap="square" rtlCol="0">
              <a:spAutoFit/>
            </a:bodyPr>
            <a:lstStyle/>
            <a:p>
              <a:pPr algn="ctr"/>
              <a:r>
                <a:rPr lang="en-US" sz="2000" dirty="0" smtClean="0"/>
                <a:t>F5/8 C Type</a:t>
              </a:r>
              <a:endParaRPr lang="en-US" sz="2000" dirty="0"/>
            </a:p>
          </p:txBody>
        </p:sp>
        <p:sp>
          <p:nvSpPr>
            <p:cNvPr id="55" name="TextBox 54"/>
            <p:cNvSpPr txBox="1"/>
            <p:nvPr/>
          </p:nvSpPr>
          <p:spPr>
            <a:xfrm>
              <a:off x="6400800" y="1828800"/>
              <a:ext cx="1676400" cy="400110"/>
            </a:xfrm>
            <a:prstGeom prst="rect">
              <a:avLst/>
            </a:prstGeom>
            <a:noFill/>
          </p:spPr>
          <p:txBody>
            <a:bodyPr wrap="square" rtlCol="0">
              <a:spAutoFit/>
            </a:bodyPr>
            <a:lstStyle/>
            <a:p>
              <a:pPr algn="ctr"/>
              <a:r>
                <a:rPr lang="en-US" sz="2000" dirty="0" smtClean="0"/>
                <a:t>F5/8 C Type</a:t>
              </a:r>
              <a:endParaRPr lang="en-US" sz="2000" dirty="0"/>
            </a:p>
          </p:txBody>
        </p:sp>
        <p:cxnSp>
          <p:nvCxnSpPr>
            <p:cNvPr id="56" name="Straight Connector 55"/>
            <p:cNvCxnSpPr/>
            <p:nvPr/>
          </p:nvCxnSpPr>
          <p:spPr>
            <a:xfrm>
              <a:off x="2895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1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2296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553200" y="18288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372600" cy="990600"/>
          </a:xfrm>
        </p:spPr>
        <p:txBody>
          <a:bodyPr>
            <a:noAutofit/>
          </a:bodyPr>
          <a:lstStyle/>
          <a:p>
            <a:r>
              <a:rPr lang="en-US" sz="2900" dirty="0" smtClean="0"/>
              <a:t>Does BTBD9 function without </a:t>
            </a:r>
            <a:r>
              <a:rPr lang="en-US" sz="2900" dirty="0" smtClean="0">
                <a:ln w="0" cmpd="thickThin">
                  <a:solidFill>
                    <a:schemeClr val="tx1"/>
                  </a:solidFill>
                  <a:prstDash val="solid"/>
                </a:ln>
                <a:solidFill>
                  <a:srgbClr val="FFC000"/>
                </a:solidFill>
                <a:effectLst>
                  <a:outerShdw blurRad="50800" dist="50800" dir="5400000" algn="ctr" rotWithShape="0">
                    <a:schemeClr val="tx1"/>
                  </a:outerShdw>
                </a:effectLst>
              </a:rPr>
              <a:t>BACK</a:t>
            </a:r>
            <a:r>
              <a:rPr lang="en-US" sz="2900" dirty="0" smtClean="0">
                <a:ln w="0" cmpd="thickThin">
                  <a:solidFill>
                    <a:schemeClr val="tx1"/>
                  </a:solidFill>
                  <a:prstDash val="solid"/>
                </a:ln>
                <a:effectLst>
                  <a:outerShdw blurRad="50800" dist="50800" dir="5400000" algn="ctr" rotWithShape="0">
                    <a:schemeClr val="tx1"/>
                  </a:outerShdw>
                </a:effectLst>
              </a:rPr>
              <a:t> </a:t>
            </a:r>
            <a:r>
              <a:rPr lang="en-US" sz="2900" dirty="0" err="1" smtClean="0">
                <a:solidFill>
                  <a:srgbClr val="FF0000"/>
                </a:solidFill>
              </a:rPr>
              <a:t>ubiquitination</a:t>
            </a:r>
            <a:r>
              <a:rPr lang="en-US" sz="2900" dirty="0" smtClean="0"/>
              <a:t> site?</a:t>
            </a:r>
            <a:endParaRPr lang="en-US" sz="2900" dirty="0"/>
          </a:p>
        </p:txBody>
      </p:sp>
      <p:pic>
        <p:nvPicPr>
          <p:cNvPr id="4" name="Picture 3" descr="alignment.JPG"/>
          <p:cNvPicPr>
            <a:picLocks noChangeAspect="1"/>
          </p:cNvPicPr>
          <p:nvPr/>
        </p:nvPicPr>
        <p:blipFill>
          <a:blip r:embed="rId3" cstate="print"/>
          <a:stretch>
            <a:fillRect/>
          </a:stretch>
        </p:blipFill>
        <p:spPr>
          <a:xfrm>
            <a:off x="4343400" y="1752600"/>
            <a:ext cx="2895600" cy="4331629"/>
          </a:xfrm>
          <a:prstGeom prst="rect">
            <a:avLst/>
          </a:prstGeom>
        </p:spPr>
      </p:pic>
      <p:sp>
        <p:nvSpPr>
          <p:cNvPr id="5" name="Rectangle 4"/>
          <p:cNvSpPr/>
          <p:nvPr/>
        </p:nvSpPr>
        <p:spPr>
          <a:xfrm>
            <a:off x="5638800" y="1752600"/>
            <a:ext cx="304800" cy="3810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8" descr="homologues.JPG"/>
          <p:cNvPicPr>
            <a:picLocks noChangeAspect="1"/>
          </p:cNvPicPr>
          <p:nvPr/>
        </p:nvPicPr>
        <p:blipFill>
          <a:blip r:embed="rId4" cstate="print"/>
          <a:stretch>
            <a:fillRect/>
          </a:stretch>
        </p:blipFill>
        <p:spPr>
          <a:xfrm>
            <a:off x="1676400" y="1752600"/>
            <a:ext cx="2501973" cy="4054123"/>
          </a:xfrm>
          <a:prstGeom prst="rect">
            <a:avLst/>
          </a:prstGeom>
        </p:spPr>
      </p:pic>
      <p:cxnSp>
        <p:nvCxnSpPr>
          <p:cNvPr id="10" name="Curved Connector 9"/>
          <p:cNvCxnSpPr/>
          <p:nvPr/>
        </p:nvCxnSpPr>
        <p:spPr>
          <a:xfrm rot="10800000">
            <a:off x="5562600" y="1905000"/>
            <a:ext cx="12700" cy="3695700"/>
          </a:xfrm>
          <a:prstGeom prst="curvedConnector3">
            <a:avLst>
              <a:gd name="adj1" fmla="val 14810532"/>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6211669"/>
            <a:ext cx="9144000" cy="646331"/>
          </a:xfrm>
          <a:prstGeom prst="rect">
            <a:avLst/>
          </a:prstGeom>
        </p:spPr>
        <p:txBody>
          <a:bodyPr wrap="square">
            <a:spAutoFit/>
          </a:bodyPr>
          <a:lstStyle/>
          <a:p>
            <a:r>
              <a:rPr lang="en-US" sz="1200" dirty="0" smtClean="0"/>
              <a:t>http://www.ubpred.org/</a:t>
            </a:r>
          </a:p>
          <a:p>
            <a:r>
              <a:rPr lang="en-US" sz="1200" dirty="0" smtClean="0"/>
              <a:t>http://www.ebi.ac.uk/Tools/services/web/toolresult.ebi?jobId=clustalw2-I20130418-220601-0844-86308553-pg&amp;tool=clustalw2&amp;showColors=true</a:t>
            </a:r>
          </a:p>
        </p:txBody>
      </p:sp>
      <p:sp>
        <p:nvSpPr>
          <p:cNvPr id="6" name="Rectangle 5"/>
          <p:cNvSpPr/>
          <p:nvPr/>
        </p:nvSpPr>
        <p:spPr>
          <a:xfrm>
            <a:off x="5638800" y="5410200"/>
            <a:ext cx="304800" cy="3810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Autofit/>
          </a:bodyPr>
          <a:lstStyle/>
          <a:p>
            <a:r>
              <a:rPr lang="en-US" sz="3600" dirty="0" smtClean="0"/>
              <a:t>Does this mutated fly BTBD9 still function?</a:t>
            </a:r>
            <a:endParaRPr lang="en-US" sz="3600" dirty="0"/>
          </a:p>
        </p:txBody>
      </p:sp>
      <p:sp>
        <p:nvSpPr>
          <p:cNvPr id="3" name="Content Placeholder 2"/>
          <p:cNvSpPr>
            <a:spLocks noGrp="1"/>
          </p:cNvSpPr>
          <p:nvPr>
            <p:ph sz="quarter" idx="1"/>
          </p:nvPr>
        </p:nvSpPr>
        <p:spPr>
          <a:xfrm>
            <a:off x="609600" y="1600200"/>
            <a:ext cx="4953000" cy="4495800"/>
          </a:xfrm>
        </p:spPr>
        <p:txBody>
          <a:bodyPr>
            <a:normAutofit/>
          </a:bodyPr>
          <a:lstStyle/>
          <a:p>
            <a:pPr>
              <a:buNone/>
            </a:pPr>
            <a:r>
              <a:rPr lang="en-US" dirty="0" smtClean="0"/>
              <a:t>Western blot</a:t>
            </a:r>
          </a:p>
          <a:p>
            <a:pPr>
              <a:buNone/>
            </a:pPr>
            <a:endParaRPr lang="en-US" dirty="0" smtClean="0"/>
          </a:p>
          <a:p>
            <a:pPr>
              <a:buNone/>
            </a:pPr>
            <a:r>
              <a:rPr lang="en-US" dirty="0" smtClean="0"/>
              <a:t>Tag BTBD9 </a:t>
            </a:r>
            <a:r>
              <a:rPr lang="en-US" dirty="0" smtClean="0"/>
              <a:t>and </a:t>
            </a:r>
            <a:r>
              <a:rPr lang="en-US" dirty="0" smtClean="0"/>
              <a:t>Cullin3</a:t>
            </a:r>
            <a:endParaRPr lang="en-US" dirty="0" smtClean="0"/>
          </a:p>
          <a:p>
            <a:pPr>
              <a:buNone/>
            </a:pPr>
            <a:endParaRPr lang="en-US" dirty="0" smtClean="0"/>
          </a:p>
          <a:p>
            <a:pPr>
              <a:buNone/>
            </a:pPr>
            <a:r>
              <a:rPr lang="en-US" b="1" dirty="0" smtClean="0">
                <a:solidFill>
                  <a:srgbClr val="1BED25"/>
                </a:solidFill>
              </a:rPr>
              <a:t>Iron</a:t>
            </a:r>
            <a:endParaRPr lang="en-US" dirty="0" smtClean="0"/>
          </a:p>
          <a:p>
            <a:pPr>
              <a:buNone/>
            </a:pPr>
            <a:endParaRPr lang="en-US" dirty="0" smtClean="0"/>
          </a:p>
          <a:p>
            <a:pPr>
              <a:buNone/>
            </a:pPr>
            <a:r>
              <a:rPr lang="en-US" dirty="0" smtClean="0"/>
              <a:t>Expectation: BTBD9 functions</a:t>
            </a:r>
          </a:p>
          <a:p>
            <a:pPr algn="ctr">
              <a:buNone/>
            </a:pPr>
            <a:endParaRPr lang="en-US" b="1" dirty="0">
              <a:solidFill>
                <a:srgbClr val="1BED25"/>
              </a:solidFill>
            </a:endParaRPr>
          </a:p>
        </p:txBody>
      </p:sp>
      <p:pic>
        <p:nvPicPr>
          <p:cNvPr id="4" name="Picture 3" descr="btbd9cul3.JPG"/>
          <p:cNvPicPr>
            <a:picLocks noChangeAspect="1"/>
          </p:cNvPicPr>
          <p:nvPr/>
        </p:nvPicPr>
        <p:blipFill>
          <a:blip r:embed="rId3" cstate="print"/>
          <a:stretch>
            <a:fillRect/>
          </a:stretch>
        </p:blipFill>
        <p:spPr>
          <a:xfrm>
            <a:off x="4800600" y="1524000"/>
            <a:ext cx="4343400" cy="5347208"/>
          </a:xfrm>
          <a:prstGeom prst="rect">
            <a:avLst/>
          </a:prstGeom>
        </p:spPr>
      </p:pic>
      <p:sp>
        <p:nvSpPr>
          <p:cNvPr id="5" name="TextBox 4"/>
          <p:cNvSpPr txBox="1"/>
          <p:nvPr/>
        </p:nvSpPr>
        <p:spPr>
          <a:xfrm>
            <a:off x="0" y="5943600"/>
            <a:ext cx="4572000" cy="1508105"/>
          </a:xfrm>
          <a:prstGeom prst="rect">
            <a:avLst/>
          </a:prstGeom>
          <a:noFill/>
        </p:spPr>
        <p:txBody>
          <a:bodyPr wrap="square" rtlCol="0">
            <a:spAutoFit/>
          </a:bodyPr>
          <a:lstStyle/>
          <a:p>
            <a:r>
              <a:rPr lang="en-US" sz="1400" dirty="0" smtClean="0"/>
              <a:t>Freeman, A., </a:t>
            </a:r>
            <a:r>
              <a:rPr lang="en-US" sz="1400" i="1" dirty="0" smtClean="0"/>
              <a:t>et al. </a:t>
            </a:r>
            <a:r>
              <a:rPr lang="en-US" sz="1400" dirty="0" smtClean="0"/>
              <a:t>(2012). Sleep fragmentation and motor restlessness in Drosophila model of restless leg syndrome. Current Biology 22, 1142-1148. DOI 10.1016/j.cub.2012.04.027</a:t>
            </a:r>
          </a:p>
          <a:p>
            <a:endParaRPr lang="en-US" dirty="0" smtClean="0"/>
          </a:p>
          <a:p>
            <a:endParaRPr lang="en-US" dirty="0"/>
          </a:p>
        </p:txBody>
      </p:sp>
    </p:spTree>
    <p:extLst>
      <p:ext uri="{BB962C8B-B14F-4D97-AF65-F5344CB8AC3E}">
        <p14:creationId xmlns:p14="http://schemas.microsoft.com/office/powerpoint/2010/main" xmlns="" val="2844701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ing.JPG"/>
          <p:cNvPicPr>
            <a:picLocks noChangeAspect="1"/>
          </p:cNvPicPr>
          <p:nvPr/>
        </p:nvPicPr>
        <p:blipFill>
          <a:blip r:embed="rId3" cstate="print"/>
          <a:stretch>
            <a:fillRect/>
          </a:stretch>
        </p:blipFill>
        <p:spPr>
          <a:xfrm>
            <a:off x="1752600" y="1600200"/>
            <a:ext cx="5757684" cy="5257800"/>
          </a:xfrm>
          <a:prstGeom prst="rect">
            <a:avLst/>
          </a:prstGeom>
        </p:spPr>
      </p:pic>
      <p:sp>
        <p:nvSpPr>
          <p:cNvPr id="2" name="Title 1"/>
          <p:cNvSpPr>
            <a:spLocks noGrp="1"/>
          </p:cNvSpPr>
          <p:nvPr>
            <p:ph type="title"/>
          </p:nvPr>
        </p:nvSpPr>
        <p:spPr>
          <a:xfrm>
            <a:off x="381000" y="228600"/>
            <a:ext cx="8534400" cy="990600"/>
          </a:xfrm>
        </p:spPr>
        <p:txBody>
          <a:bodyPr>
            <a:noAutofit/>
          </a:bodyPr>
          <a:lstStyle/>
          <a:p>
            <a:r>
              <a:rPr lang="en-US" sz="4000" dirty="0" smtClean="0"/>
              <a:t>Why is restlessness only in the legs?</a:t>
            </a:r>
            <a:endParaRPr lang="en-US" sz="4000" dirty="0"/>
          </a:p>
        </p:txBody>
      </p:sp>
      <p:sp>
        <p:nvSpPr>
          <p:cNvPr id="5" name="Rectangle 4"/>
          <p:cNvSpPr/>
          <p:nvPr/>
        </p:nvSpPr>
        <p:spPr>
          <a:xfrm>
            <a:off x="1752600" y="4800600"/>
            <a:ext cx="990600" cy="7620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550223"/>
            <a:ext cx="4953000" cy="307777"/>
          </a:xfrm>
          <a:prstGeom prst="rect">
            <a:avLst/>
          </a:prstGeom>
          <a:noFill/>
        </p:spPr>
        <p:txBody>
          <a:bodyPr wrap="square" rtlCol="0">
            <a:spAutoFit/>
          </a:bodyPr>
          <a:lstStyle/>
          <a:p>
            <a:r>
              <a:rPr lang="en-US" sz="1400" dirty="0" smtClean="0"/>
              <a:t>http://string-db.org/</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848" cy="990600"/>
          </a:xfrm>
        </p:spPr>
        <p:txBody>
          <a:bodyPr>
            <a:noAutofit/>
          </a:bodyPr>
          <a:lstStyle/>
          <a:p>
            <a:r>
              <a:rPr lang="en-US" sz="3600" dirty="0" smtClean="0"/>
              <a:t>What Restless Leg Syndrome looks like</a:t>
            </a:r>
            <a:endParaRPr lang="en-US" sz="3600" dirty="0"/>
          </a:p>
        </p:txBody>
      </p:sp>
      <p:sp>
        <p:nvSpPr>
          <p:cNvPr id="6" name="Content Placeholder 5"/>
          <p:cNvSpPr>
            <a:spLocks noGrp="1"/>
          </p:cNvSpPr>
          <p:nvPr>
            <p:ph sz="quarter" idx="1"/>
          </p:nvPr>
        </p:nvSpPr>
        <p:spPr/>
        <p:txBody>
          <a:bodyPr/>
          <a:lstStyle/>
          <a:p>
            <a:pPr>
              <a:buNone/>
            </a:pPr>
            <a:r>
              <a:rPr lang="en-US" dirty="0" smtClean="0">
                <a:hlinkClick r:id="rId3"/>
              </a:rPr>
              <a:t>http://www.youtube.com/watch?v=k2eGoHk9AAc</a:t>
            </a:r>
            <a:r>
              <a:rPr lang="en-US" dirty="0" smtClean="0"/>
              <a:t> </a:t>
            </a:r>
          </a:p>
          <a:p>
            <a:pPr>
              <a:buNone/>
            </a:pPr>
            <a:endParaRPr lang="en-US" sz="3200" dirty="0" smtClean="0"/>
          </a:p>
          <a:p>
            <a:endParaRPr lang="en-US" dirty="0" smtClean="0"/>
          </a:p>
          <a:p>
            <a:endParaRPr lang="en-US" dirty="0"/>
          </a:p>
        </p:txBody>
      </p:sp>
      <p:sp>
        <p:nvSpPr>
          <p:cNvPr id="7" name="Rectangle 6"/>
          <p:cNvSpPr/>
          <p:nvPr/>
        </p:nvSpPr>
        <p:spPr>
          <a:xfrm>
            <a:off x="0" y="6550223"/>
            <a:ext cx="6265862" cy="307777"/>
          </a:xfrm>
          <a:prstGeom prst="rect">
            <a:avLst/>
          </a:prstGeom>
        </p:spPr>
        <p:txBody>
          <a:bodyPr wrap="square">
            <a:spAutoFit/>
          </a:bodyPr>
          <a:lstStyle/>
          <a:p>
            <a:pPr marL="320040" lvl="0" indent="-320040">
              <a:spcBef>
                <a:spcPts val="700"/>
              </a:spcBef>
              <a:buClr>
                <a:srgbClr val="009DD9"/>
              </a:buClr>
              <a:buSzPct val="60000"/>
            </a:pPr>
            <a:r>
              <a:rPr lang="en-US" sz="1400" dirty="0" smtClean="0">
                <a:solidFill>
                  <a:prstClr val="black"/>
                </a:solidFill>
              </a:rPr>
              <a:t>http://www.ninds.nih.gov/disorders/restless_legs/detail_restless_legs.htm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t>
            </a:r>
            <a:r>
              <a:rPr lang="en-US" dirty="0" smtClean="0">
                <a:solidFill>
                  <a:srgbClr val="0F74CF"/>
                </a:solidFill>
              </a:rPr>
              <a:t>HoxA9</a:t>
            </a:r>
            <a:r>
              <a:rPr lang="en-US" dirty="0" smtClean="0"/>
              <a:t> localized?</a:t>
            </a:r>
            <a:endParaRPr lang="en-US" dirty="0"/>
          </a:p>
        </p:txBody>
      </p:sp>
      <p:pic>
        <p:nvPicPr>
          <p:cNvPr id="4" name="Content Placeholder 3" descr="hoxa9.1.JPG"/>
          <p:cNvPicPr>
            <a:picLocks noGrp="1" noChangeAspect="1"/>
          </p:cNvPicPr>
          <p:nvPr>
            <p:ph sz="quarter" idx="1"/>
          </p:nvPr>
        </p:nvPicPr>
        <p:blipFill>
          <a:blip r:embed="rId3" cstate="print"/>
          <a:stretch>
            <a:fillRect/>
          </a:stretch>
        </p:blipFill>
        <p:spPr>
          <a:xfrm>
            <a:off x="1524000" y="1676400"/>
            <a:ext cx="5934075" cy="3361890"/>
          </a:xfrm>
        </p:spPr>
      </p:pic>
      <p:pic>
        <p:nvPicPr>
          <p:cNvPr id="5" name="Picture 4" descr="hoxa9.JPG"/>
          <p:cNvPicPr>
            <a:picLocks noChangeAspect="1"/>
          </p:cNvPicPr>
          <p:nvPr/>
        </p:nvPicPr>
        <p:blipFill>
          <a:blip r:embed="rId4" cstate="print"/>
          <a:stretch>
            <a:fillRect/>
          </a:stretch>
        </p:blipFill>
        <p:spPr>
          <a:xfrm>
            <a:off x="228600" y="5334000"/>
            <a:ext cx="8915400" cy="824254"/>
          </a:xfrm>
          <a:prstGeom prst="rect">
            <a:avLst/>
          </a:prstGeom>
        </p:spPr>
      </p:pic>
      <p:sp>
        <p:nvSpPr>
          <p:cNvPr id="6" name="Rectangle 5"/>
          <p:cNvSpPr/>
          <p:nvPr/>
        </p:nvSpPr>
        <p:spPr>
          <a:xfrm>
            <a:off x="1981200" y="3886200"/>
            <a:ext cx="13716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5410200"/>
            <a:ext cx="8382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9144000" cy="307777"/>
          </a:xfrm>
          <a:prstGeom prst="rect">
            <a:avLst/>
          </a:prstGeom>
          <a:noFill/>
        </p:spPr>
        <p:txBody>
          <a:bodyPr wrap="square" rtlCol="0">
            <a:spAutoFit/>
          </a:bodyPr>
          <a:lstStyle/>
          <a:p>
            <a:r>
              <a:rPr lang="en-US" sz="1400" dirty="0" smtClean="0"/>
              <a:t>http://linkinghub.elsevier.com/retrieve/pii/S0140673603141876?via=sd</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p:txBody>
          <a:bodyPr/>
          <a:lstStyle/>
          <a:p>
            <a:pPr>
              <a:buNone/>
            </a:pPr>
            <a:r>
              <a:rPr lang="en-US" dirty="0" smtClean="0">
                <a:solidFill>
                  <a:srgbClr val="0F74CF"/>
                </a:solidFill>
              </a:rPr>
              <a:t>HoxA9</a:t>
            </a:r>
            <a:r>
              <a:rPr lang="en-US" dirty="0" smtClean="0"/>
              <a:t> localizes BTBD9 in the lower legs</a:t>
            </a:r>
            <a:endParaRPr lang="en-US" dirty="0"/>
          </a:p>
        </p:txBody>
      </p:sp>
      <p:pic>
        <p:nvPicPr>
          <p:cNvPr id="4" name="Content Placeholder 3" descr="hoxa9.1.JPG"/>
          <p:cNvPicPr>
            <a:picLocks noChangeAspect="1"/>
          </p:cNvPicPr>
          <p:nvPr/>
        </p:nvPicPr>
        <p:blipFill>
          <a:blip r:embed="rId3" cstate="print"/>
          <a:stretch>
            <a:fillRect/>
          </a:stretch>
        </p:blipFill>
        <p:spPr>
          <a:xfrm>
            <a:off x="1295400" y="2209800"/>
            <a:ext cx="6590534" cy="3733800"/>
          </a:xfrm>
          <a:prstGeom prst="rect">
            <a:avLst/>
          </a:prstGeom>
        </p:spPr>
      </p:pic>
      <p:sp>
        <p:nvSpPr>
          <p:cNvPr id="5" name="Rectangle 4"/>
          <p:cNvSpPr/>
          <p:nvPr/>
        </p:nvSpPr>
        <p:spPr>
          <a:xfrm>
            <a:off x="1828800" y="4648200"/>
            <a:ext cx="13716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550223"/>
            <a:ext cx="9144000" cy="307777"/>
          </a:xfrm>
          <a:prstGeom prst="rect">
            <a:avLst/>
          </a:prstGeom>
          <a:noFill/>
        </p:spPr>
        <p:txBody>
          <a:bodyPr wrap="square" rtlCol="0">
            <a:spAutoFit/>
          </a:bodyPr>
          <a:lstStyle/>
          <a:p>
            <a:r>
              <a:rPr lang="en-US" sz="1400" dirty="0" smtClean="0"/>
              <a:t>http://linkinghub.elsevier.com/retrieve/pii/S0140673603141876?via=sd</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rescendo Claims Triple Knockout Mice Lack IgH and Kappa/Lambda Light Chains"/>
          <p:cNvPicPr>
            <a:picLocks noChangeAspect="1" noChangeArrowheads="1"/>
          </p:cNvPicPr>
          <p:nvPr/>
        </p:nvPicPr>
        <p:blipFill>
          <a:blip r:embed="rId3" cstate="print"/>
          <a:srcRect/>
          <a:stretch>
            <a:fillRect/>
          </a:stretch>
        </p:blipFill>
        <p:spPr bwMode="auto">
          <a:xfrm>
            <a:off x="1524000" y="1524000"/>
            <a:ext cx="7620000" cy="4937762"/>
          </a:xfrm>
          <a:prstGeom prst="rect">
            <a:avLst/>
          </a:prstGeom>
          <a:noFill/>
        </p:spPr>
      </p:pic>
      <p:sp>
        <p:nvSpPr>
          <p:cNvPr id="2" name="Title 1"/>
          <p:cNvSpPr>
            <a:spLocks noGrp="1"/>
          </p:cNvSpPr>
          <p:nvPr>
            <p:ph type="title"/>
          </p:nvPr>
        </p:nvSpPr>
        <p:spPr/>
        <p:txBody>
          <a:bodyPr/>
          <a:lstStyle/>
          <a:p>
            <a:r>
              <a:rPr lang="en-US" dirty="0" smtClean="0"/>
              <a:t>What if I knocked out </a:t>
            </a:r>
            <a:r>
              <a:rPr lang="en-US" dirty="0" smtClean="0">
                <a:solidFill>
                  <a:srgbClr val="0F74CF"/>
                </a:solidFill>
              </a:rPr>
              <a:t>HoxA9</a:t>
            </a:r>
            <a:r>
              <a:rPr lang="en-US" dirty="0" smtClean="0"/>
              <a:t>?</a:t>
            </a:r>
            <a:endParaRPr lang="en-US" dirty="0"/>
          </a:p>
        </p:txBody>
      </p:sp>
      <p:sp>
        <p:nvSpPr>
          <p:cNvPr id="3" name="Content Placeholder 2"/>
          <p:cNvSpPr>
            <a:spLocks noGrp="1"/>
          </p:cNvSpPr>
          <p:nvPr>
            <p:ph sz="quarter" idx="1"/>
          </p:nvPr>
        </p:nvSpPr>
        <p:spPr/>
        <p:txBody>
          <a:bodyPr/>
          <a:lstStyle/>
          <a:p>
            <a:pPr>
              <a:buNone/>
            </a:pPr>
            <a:r>
              <a:rPr lang="en-US" dirty="0" smtClean="0"/>
              <a:t>Expectations:</a:t>
            </a:r>
          </a:p>
          <a:p>
            <a:pPr>
              <a:buNone/>
            </a:pPr>
            <a:r>
              <a:rPr lang="en-US" dirty="0" smtClean="0"/>
              <a:t>		Dispersed BTBD9</a:t>
            </a:r>
          </a:p>
          <a:p>
            <a:pPr>
              <a:buNone/>
            </a:pPr>
            <a:endParaRPr lang="en-US" dirty="0" smtClean="0"/>
          </a:p>
          <a:p>
            <a:pPr>
              <a:buNone/>
            </a:pPr>
            <a:r>
              <a:rPr lang="en-US" dirty="0" smtClean="0"/>
              <a:t>		Widespread restlessness</a:t>
            </a:r>
          </a:p>
          <a:p>
            <a:pPr>
              <a:buNone/>
            </a:pPr>
            <a:endParaRPr lang="en-US" dirty="0" smtClean="0"/>
          </a:p>
          <a:p>
            <a:pPr>
              <a:buNone/>
            </a:pPr>
            <a:r>
              <a:rPr lang="en-US" dirty="0" smtClean="0"/>
              <a:t>		Less severe </a:t>
            </a:r>
            <a:endParaRPr lang="en-US" dirty="0"/>
          </a:p>
        </p:txBody>
      </p:sp>
      <p:sp>
        <p:nvSpPr>
          <p:cNvPr id="8" name="Rectangle 7"/>
          <p:cNvSpPr/>
          <p:nvPr/>
        </p:nvSpPr>
        <p:spPr>
          <a:xfrm>
            <a:off x="0" y="6334780"/>
            <a:ext cx="9144000" cy="523220"/>
          </a:xfrm>
          <a:prstGeom prst="rect">
            <a:avLst/>
          </a:prstGeom>
        </p:spPr>
        <p:txBody>
          <a:bodyPr wrap="square">
            <a:spAutoFit/>
          </a:bodyPr>
          <a:lstStyle/>
          <a:p>
            <a:r>
              <a:rPr lang="en-US" sz="1400" dirty="0" smtClean="0"/>
              <a:t>http://www.genengnews.com/gen-news-highlights/crescendo-claims-triple-knockout-mice-lack-igh-and-kappa-lambda-light-chains/81244000/</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urette1 (1).jpg"/>
          <p:cNvPicPr>
            <a:picLocks noChangeAspect="1"/>
          </p:cNvPicPr>
          <p:nvPr/>
        </p:nvPicPr>
        <p:blipFill>
          <a:blip r:embed="rId3" cstate="print"/>
          <a:stretch>
            <a:fillRect/>
          </a:stretch>
        </p:blipFill>
        <p:spPr>
          <a:xfrm>
            <a:off x="1" y="1524000"/>
            <a:ext cx="4482548" cy="2514600"/>
          </a:xfrm>
          <a:prstGeom prst="rect">
            <a:avLst/>
          </a:prstGeom>
        </p:spPr>
      </p:pic>
      <p:sp>
        <p:nvSpPr>
          <p:cNvPr id="2" name="Title 1"/>
          <p:cNvSpPr>
            <a:spLocks noGrp="1"/>
          </p:cNvSpPr>
          <p:nvPr>
            <p:ph type="title"/>
          </p:nvPr>
        </p:nvSpPr>
        <p:spPr>
          <a:xfrm>
            <a:off x="0" y="228600"/>
            <a:ext cx="9144000" cy="990600"/>
          </a:xfrm>
        </p:spPr>
        <p:txBody>
          <a:bodyPr>
            <a:normAutofit/>
          </a:bodyPr>
          <a:lstStyle/>
          <a:p>
            <a:r>
              <a:rPr lang="en-US" sz="3900" dirty="0" smtClean="0"/>
              <a:t>Another disorder associated with BTBD9</a:t>
            </a:r>
            <a:endParaRPr lang="en-US" sz="3900" dirty="0"/>
          </a:p>
        </p:txBody>
      </p:sp>
      <p:sp>
        <p:nvSpPr>
          <p:cNvPr id="5" name="TextBox 4"/>
          <p:cNvSpPr txBox="1"/>
          <p:nvPr/>
        </p:nvSpPr>
        <p:spPr>
          <a:xfrm>
            <a:off x="0" y="6096000"/>
            <a:ext cx="9525000" cy="1046440"/>
          </a:xfrm>
          <a:prstGeom prst="rect">
            <a:avLst/>
          </a:prstGeom>
          <a:noFill/>
        </p:spPr>
        <p:txBody>
          <a:bodyPr wrap="square" rtlCol="0">
            <a:spAutoFit/>
          </a:bodyPr>
          <a:lstStyle/>
          <a:p>
            <a:r>
              <a:rPr lang="en-US" sz="1200" dirty="0" smtClean="0"/>
              <a:t>https://www.healthtap.com/#topics/syndrome-gilles-de-la-tourette-traitement</a:t>
            </a:r>
          </a:p>
          <a:p>
            <a:r>
              <a:rPr lang="en-US" sz="1200" dirty="0" err="1" smtClean="0"/>
              <a:t>Rivière</a:t>
            </a:r>
            <a:r>
              <a:rPr lang="en-US" sz="1200" dirty="0" smtClean="0"/>
              <a:t> JB, </a:t>
            </a:r>
            <a:r>
              <a:rPr lang="en-US" sz="1200" i="1" dirty="0" smtClean="0"/>
              <a:t>et al.,</a:t>
            </a:r>
            <a:r>
              <a:rPr lang="en-US" sz="1200" dirty="0" smtClean="0"/>
              <a:t>(2009). Association of </a:t>
            </a:r>
            <a:r>
              <a:rPr lang="en-US" sz="1200" dirty="0" err="1" smtClean="0"/>
              <a:t>intronic</a:t>
            </a:r>
            <a:r>
              <a:rPr lang="en-US" sz="1200" dirty="0" smtClean="0"/>
              <a:t> variants of the BTBD9 gene with </a:t>
            </a:r>
            <a:r>
              <a:rPr lang="en-US" sz="1200" dirty="0" err="1" smtClean="0"/>
              <a:t>Tourette</a:t>
            </a:r>
            <a:r>
              <a:rPr lang="en-US" sz="1200" dirty="0" smtClean="0"/>
              <a:t> Syndrome. Arch Neurol. 66(10).  </a:t>
            </a:r>
            <a:r>
              <a:rPr lang="en-US" sz="1200" dirty="0" err="1" smtClean="0"/>
              <a:t>doi</a:t>
            </a:r>
            <a:r>
              <a:rPr lang="en-US" sz="1200" dirty="0" smtClean="0"/>
              <a:t>: 10.1001/archneurol.2009.213.</a:t>
            </a:r>
          </a:p>
          <a:p>
            <a:r>
              <a:rPr lang="en-US" sz="1200" dirty="0" smtClean="0"/>
              <a:t>http://linkinghub.elsevier.com/retrieve/pii/S0140673603141876?via=sd</a:t>
            </a:r>
          </a:p>
          <a:p>
            <a:endParaRPr lang="en-US" sz="1400" dirty="0"/>
          </a:p>
        </p:txBody>
      </p:sp>
      <p:sp>
        <p:nvSpPr>
          <p:cNvPr id="6" name="TextBox 5"/>
          <p:cNvSpPr txBox="1"/>
          <p:nvPr/>
        </p:nvSpPr>
        <p:spPr>
          <a:xfrm>
            <a:off x="914400" y="2133600"/>
            <a:ext cx="1371600" cy="646331"/>
          </a:xfrm>
          <a:prstGeom prst="rect">
            <a:avLst/>
          </a:prstGeom>
          <a:solidFill>
            <a:schemeClr val="bg1"/>
          </a:solidFill>
        </p:spPr>
        <p:txBody>
          <a:bodyPr wrap="square" rtlCol="0">
            <a:spAutoFit/>
          </a:bodyPr>
          <a:lstStyle/>
          <a:p>
            <a:pPr algn="ctr"/>
            <a:r>
              <a:rPr lang="en-US" dirty="0" err="1" smtClean="0"/>
              <a:t>Tourette</a:t>
            </a:r>
            <a:endParaRPr lang="en-US" dirty="0" smtClean="0"/>
          </a:p>
          <a:p>
            <a:pPr algn="ctr"/>
            <a:r>
              <a:rPr lang="en-US" dirty="0" smtClean="0"/>
              <a:t>Syndrome</a:t>
            </a:r>
            <a:endParaRPr lang="en-US" dirty="0"/>
          </a:p>
        </p:txBody>
      </p:sp>
      <p:pic>
        <p:nvPicPr>
          <p:cNvPr id="7" name="Content Placeholder 3" descr="hoxa9.1.JPG"/>
          <p:cNvPicPr>
            <a:picLocks noGrp="1" noChangeAspect="1"/>
          </p:cNvPicPr>
          <p:nvPr>
            <p:ph sz="quarter" idx="1"/>
          </p:nvPr>
        </p:nvPicPr>
        <p:blipFill>
          <a:blip r:embed="rId4" cstate="print"/>
          <a:stretch>
            <a:fillRect/>
          </a:stretch>
        </p:blipFill>
        <p:spPr>
          <a:xfrm>
            <a:off x="4648200" y="2133600"/>
            <a:ext cx="4304022" cy="2438400"/>
          </a:xfrm>
        </p:spPr>
      </p:pic>
      <p:pic>
        <p:nvPicPr>
          <p:cNvPr id="8" name="Picture 7" descr="hoxa9.JPG"/>
          <p:cNvPicPr>
            <a:picLocks noChangeAspect="1"/>
          </p:cNvPicPr>
          <p:nvPr/>
        </p:nvPicPr>
        <p:blipFill>
          <a:blip r:embed="rId5" cstate="print"/>
          <a:stretch>
            <a:fillRect/>
          </a:stretch>
        </p:blipFill>
        <p:spPr>
          <a:xfrm>
            <a:off x="1371600" y="4572000"/>
            <a:ext cx="7772400" cy="7185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studies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Develop gene ontology and protein-protein interaction network</a:t>
            </a:r>
          </a:p>
          <a:p>
            <a:pPr>
              <a:buNone/>
            </a:pPr>
            <a:endParaRPr lang="en-US" dirty="0" smtClean="0"/>
          </a:p>
          <a:p>
            <a:pPr>
              <a:buNone/>
            </a:pPr>
            <a:r>
              <a:rPr lang="en-US" dirty="0" smtClean="0"/>
              <a:t>Identify BTBD9 domain functions</a:t>
            </a:r>
          </a:p>
          <a:p>
            <a:pPr>
              <a:buNone/>
            </a:pPr>
            <a:endParaRPr lang="en-US" dirty="0" smtClean="0"/>
          </a:p>
          <a:p>
            <a:pPr>
              <a:buNone/>
            </a:pPr>
            <a:r>
              <a:rPr lang="en-US" dirty="0" smtClean="0"/>
              <a:t>Analyze </a:t>
            </a:r>
            <a:r>
              <a:rPr lang="en-US" dirty="0" err="1" smtClean="0">
                <a:solidFill>
                  <a:srgbClr val="FF0000"/>
                </a:solidFill>
              </a:rPr>
              <a:t>ubiquitination</a:t>
            </a:r>
            <a:r>
              <a:rPr lang="en-US" dirty="0" smtClean="0"/>
              <a:t> sites: legs, no legs, wings</a:t>
            </a:r>
            <a:endParaRPr lang="en-US" dirty="0" smtClean="0"/>
          </a:p>
          <a:p>
            <a:pPr>
              <a:buNone/>
            </a:pPr>
            <a:endParaRPr lang="en-US" dirty="0" smtClean="0"/>
          </a:p>
          <a:p>
            <a:pPr>
              <a:buNone/>
            </a:pPr>
            <a:r>
              <a:rPr lang="en-US" dirty="0" smtClean="0"/>
              <a:t>Drug development to block </a:t>
            </a:r>
            <a:r>
              <a:rPr lang="en-US" dirty="0" err="1" smtClean="0">
                <a:solidFill>
                  <a:srgbClr val="FF0000"/>
                </a:solidFill>
              </a:rPr>
              <a:t>ubiquitination</a:t>
            </a:r>
            <a:r>
              <a:rPr lang="en-US" dirty="0" smtClean="0">
                <a:solidFill>
                  <a:srgbClr val="FF0000"/>
                </a:solidFill>
              </a:rPr>
              <a:t> </a:t>
            </a:r>
            <a:r>
              <a:rPr lang="en-US" dirty="0" smtClean="0"/>
              <a:t>sites</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Restless Leg Syndrome facts</a:t>
            </a:r>
            <a:endParaRPr lang="en-US" dirty="0"/>
          </a:p>
        </p:txBody>
      </p:sp>
      <p:sp>
        <p:nvSpPr>
          <p:cNvPr id="3" name="Content Placeholder 2"/>
          <p:cNvSpPr>
            <a:spLocks noGrp="1"/>
          </p:cNvSpPr>
          <p:nvPr>
            <p:ph sz="quarter" idx="1"/>
          </p:nvPr>
        </p:nvSpPr>
        <p:spPr/>
        <p:txBody>
          <a:bodyPr>
            <a:normAutofit/>
          </a:bodyPr>
          <a:lstStyle/>
          <a:p>
            <a:pPr>
              <a:buNone/>
            </a:pPr>
            <a:r>
              <a:rPr lang="en-US" sz="3100" dirty="0" smtClean="0"/>
              <a:t>Neurological disorder</a:t>
            </a:r>
          </a:p>
          <a:p>
            <a:pPr>
              <a:buNone/>
            </a:pPr>
            <a:endParaRPr lang="en-US" sz="3100" dirty="0" smtClean="0"/>
          </a:p>
          <a:p>
            <a:pPr>
              <a:buNone/>
            </a:pPr>
            <a:r>
              <a:rPr lang="en-US" sz="3100" dirty="0" smtClean="0"/>
              <a:t>Low dopamine &amp; </a:t>
            </a:r>
            <a:r>
              <a:rPr lang="en-US" sz="3100" b="1" dirty="0" smtClean="0">
                <a:solidFill>
                  <a:srgbClr val="1BED25"/>
                </a:solidFill>
              </a:rPr>
              <a:t>Iron</a:t>
            </a:r>
            <a:r>
              <a:rPr lang="en-US" sz="3100" dirty="0" smtClean="0">
                <a:solidFill>
                  <a:srgbClr val="FF0000"/>
                </a:solidFill>
              </a:rPr>
              <a:t> </a:t>
            </a:r>
            <a:r>
              <a:rPr lang="en-US" sz="3100" dirty="0" smtClean="0"/>
              <a:t>levels</a:t>
            </a:r>
            <a:endParaRPr lang="en-US" sz="3100" dirty="0" smtClean="0">
              <a:solidFill>
                <a:srgbClr val="FF0000"/>
              </a:solidFill>
            </a:endParaRPr>
          </a:p>
          <a:p>
            <a:pPr>
              <a:buNone/>
            </a:pPr>
            <a:endParaRPr lang="en-US" sz="3100" dirty="0" smtClean="0"/>
          </a:p>
          <a:p>
            <a:pPr>
              <a:buNone/>
            </a:pPr>
            <a:r>
              <a:rPr lang="en-US" sz="3100" dirty="0" smtClean="0"/>
              <a:t>5-10% of the population, 2x more in women</a:t>
            </a:r>
          </a:p>
          <a:p>
            <a:pPr>
              <a:buNone/>
            </a:pPr>
            <a:endParaRPr lang="en-US" sz="3100" dirty="0" smtClean="0"/>
          </a:p>
          <a:p>
            <a:pPr>
              <a:buNone/>
            </a:pPr>
            <a:endParaRPr lang="en-US" sz="3100" dirty="0"/>
          </a:p>
          <a:p>
            <a:pPr>
              <a:buNone/>
            </a:pPr>
            <a:endParaRPr lang="en-US" dirty="0" smtClean="0"/>
          </a:p>
          <a:p>
            <a:pPr>
              <a:buNone/>
            </a:pPr>
            <a:endParaRPr lang="en-US" dirty="0" smtClean="0"/>
          </a:p>
          <a:p>
            <a:pPr>
              <a:buNone/>
            </a:pPr>
            <a:endParaRPr lang="en-US" dirty="0"/>
          </a:p>
        </p:txBody>
      </p:sp>
      <p:sp>
        <p:nvSpPr>
          <p:cNvPr id="4" name="TextBox 3"/>
          <p:cNvSpPr txBox="1"/>
          <p:nvPr/>
        </p:nvSpPr>
        <p:spPr>
          <a:xfrm>
            <a:off x="0" y="6119336"/>
            <a:ext cx="9144000" cy="738664"/>
          </a:xfrm>
          <a:prstGeom prst="rect">
            <a:avLst/>
          </a:prstGeom>
          <a:noFill/>
        </p:spPr>
        <p:txBody>
          <a:bodyPr wrap="square" rtlCol="0">
            <a:spAutoFit/>
          </a:bodyPr>
          <a:lstStyle/>
          <a:p>
            <a:r>
              <a:rPr lang="en-US" sz="1400" dirty="0" smtClean="0"/>
              <a:t>http://www.ninds.nih.gov/disorders/restless_legs/detail_restless_legs.htm</a:t>
            </a:r>
          </a:p>
          <a:p>
            <a:r>
              <a:rPr lang="en-US" sz="1400" dirty="0" smtClean="0"/>
              <a:t>Freeman, A., </a:t>
            </a:r>
            <a:r>
              <a:rPr lang="en-US" sz="1400" i="1" dirty="0" smtClean="0"/>
              <a:t>et al. </a:t>
            </a:r>
            <a:r>
              <a:rPr lang="en-US" sz="1400" dirty="0" smtClean="0"/>
              <a:t>(2012). Sleep fragmentation and motor restlessness in Drosophila model of restless leg syndrome. Current Biology 22, 1142-1148. DOI 10.1016/j.cub.2012.04.027</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g-pain-nj.jpg"/>
          <p:cNvPicPr>
            <a:picLocks noChangeAspect="1"/>
          </p:cNvPicPr>
          <p:nvPr/>
        </p:nvPicPr>
        <p:blipFill>
          <a:blip r:embed="rId3" cstate="print"/>
          <a:stretch>
            <a:fillRect/>
          </a:stretch>
        </p:blipFill>
        <p:spPr>
          <a:xfrm>
            <a:off x="4549140" y="0"/>
            <a:ext cx="4594860" cy="6858000"/>
          </a:xfrm>
          <a:prstGeom prst="rect">
            <a:avLst/>
          </a:prstGeom>
        </p:spPr>
      </p:pic>
      <p:pic>
        <p:nvPicPr>
          <p:cNvPr id="44034" name="Picture 2" descr="http://pics.drugstore.com/prodimg/251200/220.jpg"/>
          <p:cNvPicPr>
            <a:picLocks noChangeAspect="1" noChangeArrowheads="1"/>
          </p:cNvPicPr>
          <p:nvPr/>
        </p:nvPicPr>
        <p:blipFill>
          <a:blip r:embed="rId4" cstate="print"/>
          <a:srcRect/>
          <a:stretch>
            <a:fillRect/>
          </a:stretch>
        </p:blipFill>
        <p:spPr bwMode="auto">
          <a:xfrm>
            <a:off x="1981200" y="3810000"/>
            <a:ext cx="1447799" cy="1447800"/>
          </a:xfrm>
          <a:prstGeom prst="rect">
            <a:avLst/>
          </a:prstGeom>
          <a:noFill/>
        </p:spPr>
      </p:pic>
      <p:pic>
        <p:nvPicPr>
          <p:cNvPr id="13" name="Picture 12" descr="scotch-yum.jpg"/>
          <p:cNvPicPr>
            <a:picLocks noChangeAspect="1"/>
          </p:cNvPicPr>
          <p:nvPr/>
        </p:nvPicPr>
        <p:blipFill>
          <a:blip r:embed="rId5" cstate="print"/>
          <a:stretch>
            <a:fillRect/>
          </a:stretch>
        </p:blipFill>
        <p:spPr>
          <a:xfrm>
            <a:off x="3581400" y="3429000"/>
            <a:ext cx="1117600" cy="838200"/>
          </a:xfrm>
          <a:prstGeom prst="rect">
            <a:avLst/>
          </a:prstGeom>
        </p:spPr>
      </p:pic>
      <p:sp>
        <p:nvSpPr>
          <p:cNvPr id="2" name="Title 1"/>
          <p:cNvSpPr>
            <a:spLocks noGrp="1"/>
          </p:cNvSpPr>
          <p:nvPr>
            <p:ph type="title"/>
          </p:nvPr>
        </p:nvSpPr>
        <p:spPr/>
        <p:txBody>
          <a:bodyPr/>
          <a:lstStyle/>
          <a:p>
            <a:r>
              <a:rPr lang="en-US" dirty="0" smtClean="0"/>
              <a:t>Treatment options</a:t>
            </a:r>
            <a:endParaRPr lang="en-US" dirty="0"/>
          </a:p>
        </p:txBody>
      </p:sp>
      <p:pic>
        <p:nvPicPr>
          <p:cNvPr id="7" name="Content Placeholder 6" descr="stretching.exercise.jpg"/>
          <p:cNvPicPr>
            <a:picLocks noGrp="1" noChangeAspect="1"/>
          </p:cNvPicPr>
          <p:nvPr>
            <p:ph sz="quarter" idx="1"/>
          </p:nvPr>
        </p:nvPicPr>
        <p:blipFill>
          <a:blip r:embed="rId6" cstate="print"/>
          <a:stretch>
            <a:fillRect/>
          </a:stretch>
        </p:blipFill>
        <p:spPr>
          <a:xfrm>
            <a:off x="0" y="1600200"/>
            <a:ext cx="2467061" cy="1676400"/>
          </a:xfrm>
          <a:prstGeom prst="rect">
            <a:avLst/>
          </a:prstGeom>
        </p:spPr>
      </p:pic>
      <p:pic>
        <p:nvPicPr>
          <p:cNvPr id="9" name="Picture 8" descr="caffeine-drinks.jpg"/>
          <p:cNvPicPr>
            <a:picLocks noChangeAspect="1"/>
          </p:cNvPicPr>
          <p:nvPr/>
        </p:nvPicPr>
        <p:blipFill>
          <a:blip r:embed="rId7" cstate="print"/>
          <a:stretch>
            <a:fillRect/>
          </a:stretch>
        </p:blipFill>
        <p:spPr>
          <a:xfrm>
            <a:off x="2590800" y="1905000"/>
            <a:ext cx="1825150" cy="1524000"/>
          </a:xfrm>
          <a:prstGeom prst="rect">
            <a:avLst/>
          </a:prstGeom>
        </p:spPr>
      </p:pic>
      <p:pic>
        <p:nvPicPr>
          <p:cNvPr id="10" name="Picture 9" descr="cigarettes.jpg"/>
          <p:cNvPicPr>
            <a:picLocks noChangeAspect="1"/>
          </p:cNvPicPr>
          <p:nvPr/>
        </p:nvPicPr>
        <p:blipFill>
          <a:blip r:embed="rId8" cstate="print"/>
          <a:stretch>
            <a:fillRect/>
          </a:stretch>
        </p:blipFill>
        <p:spPr>
          <a:xfrm>
            <a:off x="4343400" y="2057400"/>
            <a:ext cx="1066800" cy="800100"/>
          </a:xfrm>
          <a:prstGeom prst="rect">
            <a:avLst/>
          </a:prstGeom>
        </p:spPr>
      </p:pic>
      <p:sp>
        <p:nvSpPr>
          <p:cNvPr id="12" name="Oval 11"/>
          <p:cNvSpPr/>
          <p:nvPr/>
        </p:nvSpPr>
        <p:spPr>
          <a:xfrm>
            <a:off x="2590800" y="1600200"/>
            <a:ext cx="3124200" cy="28194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1"/>
            <a:endCxn id="12" idx="5"/>
          </p:cNvCxnSpPr>
          <p:nvPr/>
        </p:nvCxnSpPr>
        <p:spPr>
          <a:xfrm>
            <a:off x="3048329" y="2013091"/>
            <a:ext cx="2209142" cy="199361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549949"/>
            <a:ext cx="7772400" cy="2616101"/>
          </a:xfrm>
          <a:prstGeom prst="rect">
            <a:avLst/>
          </a:prstGeom>
          <a:noFill/>
        </p:spPr>
        <p:txBody>
          <a:bodyPr wrap="square" rtlCol="0">
            <a:spAutoFit/>
          </a:bodyPr>
          <a:lstStyle/>
          <a:p>
            <a:r>
              <a:rPr lang="en-US" sz="1000" dirty="0" smtClean="0"/>
              <a:t>http://hotcigarettes.blogspot.com/2011/04/pack-of-cigarettes-stolen-at-gunpoint.html</a:t>
            </a:r>
          </a:p>
          <a:p>
            <a:r>
              <a:rPr lang="en-US" sz="1000" dirty="0" smtClean="0"/>
              <a:t>http://www.webmd.com/sleep-disorders/restless-leg-syndrome-treatment</a:t>
            </a:r>
          </a:p>
          <a:p>
            <a:r>
              <a:rPr lang="en-US" sz="1000" dirty="0" smtClean="0"/>
              <a:t>http://andrew03.pcgtheme.info/20120504-restless-leg-syndrome-nj/</a:t>
            </a:r>
          </a:p>
          <a:p>
            <a:r>
              <a:rPr lang="en-US" sz="1000" dirty="0" smtClean="0"/>
              <a:t>http://www.stack.com/2013/02/19/how-to-stretch-your-calves/</a:t>
            </a:r>
          </a:p>
          <a:p>
            <a:r>
              <a:rPr lang="en-US" sz="1000" dirty="0" smtClean="0"/>
              <a:t>http://www.ninds.nih.gov/disorders/restless_legs/detail_restless_legs.htm</a:t>
            </a:r>
          </a:p>
          <a:p>
            <a:r>
              <a:rPr lang="en-US" sz="1000" dirty="0" smtClean="0"/>
              <a:t>http://www.walgreens.com/store/c/nature-made-iron-65-mg-dietary-supplement-tablets/ID=prod6031056-product</a:t>
            </a:r>
          </a:p>
          <a:p>
            <a:r>
              <a:rPr lang="en-US" sz="1000" dirty="0" smtClean="0"/>
              <a:t>http://reachingutopia.com/how-does-caffeine-work/</a:t>
            </a:r>
          </a:p>
          <a:p>
            <a:r>
              <a:rPr lang="en-US" sz="1000" dirty="0" smtClean="0"/>
              <a:t>http://thinkprogress.org/health/2013/02/19/1608671/alcohol-cancer-related-death/?mobile=nc</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a:p>
        </p:txBody>
      </p:sp>
      <p:pic>
        <p:nvPicPr>
          <p:cNvPr id="19" name="Picture 18" descr="meds.jpg"/>
          <p:cNvPicPr>
            <a:picLocks noChangeAspect="1"/>
          </p:cNvPicPr>
          <p:nvPr/>
        </p:nvPicPr>
        <p:blipFill>
          <a:blip r:embed="rId9" cstate="print"/>
          <a:stretch>
            <a:fillRect/>
          </a:stretch>
        </p:blipFill>
        <p:spPr>
          <a:xfrm>
            <a:off x="0" y="3352800"/>
            <a:ext cx="2177416" cy="1295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100" dirty="0" smtClean="0"/>
              <a:t>Mutations in BTBD9 cause Restless Leg Syndrome</a:t>
            </a:r>
            <a:endParaRPr lang="en-US" sz="3100" dirty="0"/>
          </a:p>
        </p:txBody>
      </p:sp>
      <p:sp>
        <p:nvSpPr>
          <p:cNvPr id="10" name="TextBox 9"/>
          <p:cNvSpPr txBox="1"/>
          <p:nvPr/>
        </p:nvSpPr>
        <p:spPr>
          <a:xfrm>
            <a:off x="0" y="6119336"/>
            <a:ext cx="9144000" cy="738664"/>
          </a:xfrm>
          <a:prstGeom prst="rect">
            <a:avLst/>
          </a:prstGeom>
          <a:noFill/>
        </p:spPr>
        <p:txBody>
          <a:bodyPr wrap="square" rtlCol="0">
            <a:spAutoFit/>
          </a:bodyPr>
          <a:lstStyle/>
          <a:p>
            <a:r>
              <a:rPr lang="en-US" sz="1400" dirty="0" smtClean="0"/>
              <a:t>http://smart.embl-heidelberg.de/</a:t>
            </a:r>
          </a:p>
          <a:p>
            <a:r>
              <a:rPr lang="en-US" sz="1400" dirty="0" smtClean="0"/>
              <a:t>http://amigo.geneontology.org/cgi-bin/amigo/gp-assoc.cgi?gp=UniProtKB:Q96Q07&amp;session_id=3022amigo1362771715</a:t>
            </a:r>
            <a:endParaRPr lang="en-US" sz="1400" dirty="0"/>
          </a:p>
        </p:txBody>
      </p:sp>
      <p:sp>
        <p:nvSpPr>
          <p:cNvPr id="31" name="TextBox 30"/>
          <p:cNvSpPr txBox="1"/>
          <p:nvPr/>
        </p:nvSpPr>
        <p:spPr>
          <a:xfrm>
            <a:off x="533400" y="3200400"/>
            <a:ext cx="7924800" cy="984885"/>
          </a:xfrm>
          <a:prstGeom prst="rect">
            <a:avLst/>
          </a:prstGeom>
          <a:noFill/>
        </p:spPr>
        <p:txBody>
          <a:bodyPr wrap="square" rtlCol="0">
            <a:spAutoFit/>
          </a:bodyPr>
          <a:lstStyle/>
          <a:p>
            <a:r>
              <a:rPr lang="en-US" sz="2900" dirty="0" smtClean="0"/>
              <a:t>Domains</a:t>
            </a:r>
          </a:p>
          <a:p>
            <a:r>
              <a:rPr lang="en-US" sz="2900" dirty="0" smtClean="0"/>
              <a:t>    regulation, orientation, binding, </a:t>
            </a:r>
            <a:r>
              <a:rPr lang="en-US" sz="2900" dirty="0" err="1" smtClean="0">
                <a:solidFill>
                  <a:srgbClr val="FF0000"/>
                </a:solidFill>
              </a:rPr>
              <a:t>ubiquitination</a:t>
            </a:r>
            <a:endParaRPr lang="en-US" sz="2900" dirty="0"/>
          </a:p>
        </p:txBody>
      </p:sp>
      <p:sp>
        <p:nvSpPr>
          <p:cNvPr id="32" name="TextBox 31"/>
          <p:cNvSpPr txBox="1"/>
          <p:nvPr/>
        </p:nvSpPr>
        <p:spPr>
          <a:xfrm>
            <a:off x="533400" y="1066800"/>
            <a:ext cx="5638800" cy="1431161"/>
          </a:xfrm>
          <a:prstGeom prst="rect">
            <a:avLst/>
          </a:prstGeom>
          <a:noFill/>
        </p:spPr>
        <p:txBody>
          <a:bodyPr wrap="square" rtlCol="0">
            <a:spAutoFit/>
          </a:bodyPr>
          <a:lstStyle/>
          <a:p>
            <a:endParaRPr lang="en-US" sz="2900" dirty="0" smtClean="0"/>
          </a:p>
          <a:p>
            <a:endParaRPr lang="en-US" sz="2900" dirty="0" smtClean="0"/>
          </a:p>
          <a:p>
            <a:r>
              <a:rPr lang="en-US" sz="2900" dirty="0" smtClean="0"/>
              <a:t>Gene Ontology</a:t>
            </a:r>
            <a:endParaRPr lang="en-US" sz="2900" dirty="0"/>
          </a:p>
        </p:txBody>
      </p:sp>
      <p:grpSp>
        <p:nvGrpSpPr>
          <p:cNvPr id="33" name="Group 32"/>
          <p:cNvGrpSpPr/>
          <p:nvPr/>
        </p:nvGrpSpPr>
        <p:grpSpPr>
          <a:xfrm>
            <a:off x="228600" y="4419600"/>
            <a:ext cx="8686800" cy="430887"/>
            <a:chOff x="228600" y="1828800"/>
            <a:chExt cx="8686800" cy="430887"/>
          </a:xfrm>
        </p:grpSpPr>
        <p:sp>
          <p:nvSpPr>
            <p:cNvPr id="34" name="Rounded Rectangle 33"/>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762000" y="1828800"/>
              <a:ext cx="13716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286000" y="1828800"/>
              <a:ext cx="14478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400800" y="1828800"/>
              <a:ext cx="1676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267200" y="1828800"/>
              <a:ext cx="1752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38200" y="1828800"/>
              <a:ext cx="1143000" cy="430887"/>
            </a:xfrm>
            <a:prstGeom prst="rect">
              <a:avLst/>
            </a:prstGeom>
            <a:noFill/>
          </p:spPr>
          <p:txBody>
            <a:bodyPr wrap="square" rtlCol="0">
              <a:spAutoFit/>
            </a:bodyPr>
            <a:lstStyle/>
            <a:p>
              <a:pPr algn="ctr"/>
              <a:r>
                <a:rPr lang="en-US" sz="2200" dirty="0" smtClean="0"/>
                <a:t>BTB</a:t>
              </a:r>
              <a:endParaRPr lang="en-US" sz="2200" dirty="0"/>
            </a:p>
          </p:txBody>
        </p:sp>
        <p:sp>
          <p:nvSpPr>
            <p:cNvPr id="40" name="TextBox 39"/>
            <p:cNvSpPr txBox="1"/>
            <p:nvPr/>
          </p:nvSpPr>
          <p:spPr>
            <a:xfrm>
              <a:off x="2438400" y="1828800"/>
              <a:ext cx="1066800" cy="430887"/>
            </a:xfrm>
            <a:prstGeom prst="rect">
              <a:avLst/>
            </a:prstGeom>
            <a:noFill/>
          </p:spPr>
          <p:txBody>
            <a:bodyPr wrap="square" rtlCol="0">
              <a:spAutoFit/>
            </a:bodyPr>
            <a:lstStyle/>
            <a:p>
              <a:pPr algn="ctr"/>
              <a:r>
                <a:rPr lang="en-US" sz="2200" dirty="0" smtClean="0"/>
                <a:t>BACK</a:t>
              </a:r>
              <a:endParaRPr lang="en-US" sz="2200" dirty="0"/>
            </a:p>
          </p:txBody>
        </p:sp>
        <p:sp>
          <p:nvSpPr>
            <p:cNvPr id="41" name="TextBox 40"/>
            <p:cNvSpPr txBox="1"/>
            <p:nvPr/>
          </p:nvSpPr>
          <p:spPr>
            <a:xfrm>
              <a:off x="4343400" y="1828800"/>
              <a:ext cx="1600200" cy="400110"/>
            </a:xfrm>
            <a:prstGeom prst="rect">
              <a:avLst/>
            </a:prstGeom>
            <a:noFill/>
          </p:spPr>
          <p:txBody>
            <a:bodyPr wrap="square" rtlCol="0">
              <a:spAutoFit/>
            </a:bodyPr>
            <a:lstStyle/>
            <a:p>
              <a:pPr algn="ctr"/>
              <a:r>
                <a:rPr lang="en-US" sz="2000" dirty="0" smtClean="0"/>
                <a:t>F5/8 C Type</a:t>
              </a:r>
              <a:endParaRPr lang="en-US" sz="2000" dirty="0"/>
            </a:p>
          </p:txBody>
        </p:sp>
        <p:sp>
          <p:nvSpPr>
            <p:cNvPr id="42" name="TextBox 41"/>
            <p:cNvSpPr txBox="1"/>
            <p:nvPr/>
          </p:nvSpPr>
          <p:spPr>
            <a:xfrm>
              <a:off x="6400800" y="1828800"/>
              <a:ext cx="1676400" cy="400110"/>
            </a:xfrm>
            <a:prstGeom prst="rect">
              <a:avLst/>
            </a:prstGeom>
            <a:noFill/>
          </p:spPr>
          <p:txBody>
            <a:bodyPr wrap="square" rtlCol="0">
              <a:spAutoFit/>
            </a:bodyPr>
            <a:lstStyle/>
            <a:p>
              <a:pPr algn="ctr"/>
              <a:r>
                <a:rPr lang="en-US" sz="2000" dirty="0" smtClean="0"/>
                <a:t>F5/8 C Type</a:t>
              </a:r>
              <a:endParaRPr lang="en-US" sz="20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BTBD9 is well conserved</a:t>
            </a:r>
            <a:endParaRPr lang="en-US" dirty="0"/>
          </a:p>
        </p:txBody>
      </p:sp>
      <p:sp>
        <p:nvSpPr>
          <p:cNvPr id="23" name="TextBox 22"/>
          <p:cNvSpPr txBox="1"/>
          <p:nvPr/>
        </p:nvSpPr>
        <p:spPr>
          <a:xfrm>
            <a:off x="914400" y="1600200"/>
            <a:ext cx="304800" cy="369332"/>
          </a:xfrm>
          <a:prstGeom prst="rect">
            <a:avLst/>
          </a:prstGeom>
          <a:noFill/>
        </p:spPr>
        <p:txBody>
          <a:bodyPr wrap="square" rtlCol="0">
            <a:spAutoFit/>
          </a:bodyPr>
          <a:lstStyle/>
          <a:p>
            <a:r>
              <a:rPr lang="en-US" dirty="0" smtClean="0">
                <a:solidFill>
                  <a:schemeClr val="bg1"/>
                </a:solidFill>
              </a:rPr>
              <a:t>0</a:t>
            </a:r>
            <a:endParaRPr lang="en-US" dirty="0">
              <a:solidFill>
                <a:schemeClr val="bg1"/>
              </a:solidFill>
            </a:endParaRPr>
          </a:p>
        </p:txBody>
      </p:sp>
      <p:sp>
        <p:nvSpPr>
          <p:cNvPr id="24" name="TextBox 23"/>
          <p:cNvSpPr txBox="1"/>
          <p:nvPr/>
        </p:nvSpPr>
        <p:spPr>
          <a:xfrm>
            <a:off x="1600200" y="1600200"/>
            <a:ext cx="609600" cy="369332"/>
          </a:xfrm>
          <a:prstGeom prst="rect">
            <a:avLst/>
          </a:prstGeom>
          <a:noFill/>
        </p:spPr>
        <p:txBody>
          <a:bodyPr wrap="square" rtlCol="0">
            <a:spAutoFit/>
          </a:bodyPr>
          <a:lstStyle/>
          <a:p>
            <a:r>
              <a:rPr lang="en-US" dirty="0" smtClean="0">
                <a:solidFill>
                  <a:schemeClr val="bg1"/>
                </a:solidFill>
              </a:rPr>
              <a:t>100</a:t>
            </a:r>
            <a:endParaRPr lang="en-US" dirty="0">
              <a:solidFill>
                <a:schemeClr val="bg1"/>
              </a:solidFill>
            </a:endParaRPr>
          </a:p>
        </p:txBody>
      </p:sp>
      <p:sp>
        <p:nvSpPr>
          <p:cNvPr id="25" name="TextBox 24"/>
          <p:cNvSpPr txBox="1"/>
          <p:nvPr/>
        </p:nvSpPr>
        <p:spPr>
          <a:xfrm>
            <a:off x="2514600" y="1600200"/>
            <a:ext cx="685800" cy="369332"/>
          </a:xfrm>
          <a:prstGeom prst="rect">
            <a:avLst/>
          </a:prstGeom>
          <a:noFill/>
        </p:spPr>
        <p:txBody>
          <a:bodyPr wrap="square" rtlCol="0">
            <a:spAutoFit/>
          </a:bodyPr>
          <a:lstStyle/>
          <a:p>
            <a:r>
              <a:rPr lang="en-US" dirty="0" smtClean="0">
                <a:solidFill>
                  <a:schemeClr val="bg1"/>
                </a:solidFill>
              </a:rPr>
              <a:t>200</a:t>
            </a:r>
            <a:endParaRPr lang="en-US" dirty="0">
              <a:solidFill>
                <a:schemeClr val="bg1"/>
              </a:solidFill>
            </a:endParaRPr>
          </a:p>
        </p:txBody>
      </p:sp>
      <p:sp>
        <p:nvSpPr>
          <p:cNvPr id="27" name="TextBox 26"/>
          <p:cNvSpPr txBox="1"/>
          <p:nvPr/>
        </p:nvSpPr>
        <p:spPr>
          <a:xfrm>
            <a:off x="4114800" y="1600200"/>
            <a:ext cx="685800" cy="369332"/>
          </a:xfrm>
          <a:prstGeom prst="rect">
            <a:avLst/>
          </a:prstGeom>
          <a:noFill/>
        </p:spPr>
        <p:txBody>
          <a:bodyPr wrap="square" rtlCol="0">
            <a:spAutoFit/>
          </a:bodyPr>
          <a:lstStyle/>
          <a:p>
            <a:r>
              <a:rPr lang="en-US" dirty="0" smtClean="0">
                <a:solidFill>
                  <a:schemeClr val="bg1"/>
                </a:solidFill>
              </a:rPr>
              <a:t>400</a:t>
            </a:r>
            <a:endParaRPr lang="en-US" dirty="0">
              <a:solidFill>
                <a:schemeClr val="bg1"/>
              </a:solidFill>
            </a:endParaRPr>
          </a:p>
        </p:txBody>
      </p:sp>
      <p:sp>
        <p:nvSpPr>
          <p:cNvPr id="29" name="TextBox 28"/>
          <p:cNvSpPr txBox="1"/>
          <p:nvPr/>
        </p:nvSpPr>
        <p:spPr>
          <a:xfrm>
            <a:off x="5791200" y="1600200"/>
            <a:ext cx="685800" cy="369332"/>
          </a:xfrm>
          <a:prstGeom prst="rect">
            <a:avLst/>
          </a:prstGeom>
          <a:noFill/>
        </p:spPr>
        <p:txBody>
          <a:bodyPr wrap="square" rtlCol="0">
            <a:spAutoFit/>
          </a:bodyPr>
          <a:lstStyle/>
          <a:p>
            <a:r>
              <a:rPr lang="en-US" dirty="0" smtClean="0">
                <a:solidFill>
                  <a:schemeClr val="bg1"/>
                </a:solidFill>
              </a:rPr>
              <a:t>600</a:t>
            </a:r>
            <a:endParaRPr lang="en-US" dirty="0">
              <a:solidFill>
                <a:schemeClr val="bg1"/>
              </a:solidFill>
            </a:endParaRPr>
          </a:p>
        </p:txBody>
      </p:sp>
      <p:sp>
        <p:nvSpPr>
          <p:cNvPr id="30" name="TextBox 29"/>
          <p:cNvSpPr txBox="1"/>
          <p:nvPr/>
        </p:nvSpPr>
        <p:spPr>
          <a:xfrm>
            <a:off x="6629400" y="1600200"/>
            <a:ext cx="685800" cy="369332"/>
          </a:xfrm>
          <a:prstGeom prst="rect">
            <a:avLst/>
          </a:prstGeom>
          <a:noFill/>
        </p:spPr>
        <p:txBody>
          <a:bodyPr wrap="square" rtlCol="0">
            <a:spAutoFit/>
          </a:bodyPr>
          <a:lstStyle/>
          <a:p>
            <a:r>
              <a:rPr lang="en-US" dirty="0" smtClean="0">
                <a:solidFill>
                  <a:schemeClr val="bg1"/>
                </a:solidFill>
              </a:rPr>
              <a:t>700</a:t>
            </a:r>
            <a:endParaRPr lang="en-US" dirty="0">
              <a:solidFill>
                <a:schemeClr val="bg1"/>
              </a:solidFill>
            </a:endParaRPr>
          </a:p>
        </p:txBody>
      </p:sp>
      <p:grpSp>
        <p:nvGrpSpPr>
          <p:cNvPr id="32" name="Group 31"/>
          <p:cNvGrpSpPr/>
          <p:nvPr/>
        </p:nvGrpSpPr>
        <p:grpSpPr>
          <a:xfrm>
            <a:off x="1219200" y="1676400"/>
            <a:ext cx="6477000" cy="533400"/>
            <a:chOff x="228600" y="1828800"/>
            <a:chExt cx="8686800" cy="381000"/>
          </a:xfrm>
        </p:grpSpPr>
        <p:sp>
          <p:nvSpPr>
            <p:cNvPr id="33" name="Rounded Rectangle 32"/>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41785" y="1828800"/>
              <a:ext cx="1291814"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286000" y="1828800"/>
              <a:ext cx="1524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705600" y="1828800"/>
              <a:ext cx="180101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725298" y="1828800"/>
              <a:ext cx="1827903"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41786" y="1883229"/>
              <a:ext cx="1332156" cy="263809"/>
            </a:xfrm>
            <a:prstGeom prst="rect">
              <a:avLst/>
            </a:prstGeom>
            <a:noFill/>
          </p:spPr>
          <p:txBody>
            <a:bodyPr wrap="square" rtlCol="0">
              <a:spAutoFit/>
            </a:bodyPr>
            <a:lstStyle/>
            <a:p>
              <a:pPr algn="ctr"/>
              <a:r>
                <a:rPr lang="en-US" dirty="0" smtClean="0"/>
                <a:t>BTB</a:t>
              </a:r>
              <a:endParaRPr lang="en-US" dirty="0"/>
            </a:p>
          </p:txBody>
        </p:sp>
        <p:sp>
          <p:nvSpPr>
            <p:cNvPr id="39" name="TextBox 38"/>
            <p:cNvSpPr txBox="1"/>
            <p:nvPr/>
          </p:nvSpPr>
          <p:spPr>
            <a:xfrm>
              <a:off x="2272553" y="1883229"/>
              <a:ext cx="1532965" cy="272143"/>
            </a:xfrm>
            <a:prstGeom prst="rect">
              <a:avLst/>
            </a:prstGeom>
            <a:noFill/>
          </p:spPr>
          <p:txBody>
            <a:bodyPr wrap="square" rtlCol="0">
              <a:spAutoFit/>
            </a:bodyPr>
            <a:lstStyle/>
            <a:p>
              <a:pPr algn="ctr"/>
              <a:r>
                <a:rPr lang="en-US" dirty="0" smtClean="0"/>
                <a:t>BACK</a:t>
              </a:r>
              <a:endParaRPr lang="en-US" dirty="0"/>
            </a:p>
          </p:txBody>
        </p:sp>
        <p:sp>
          <p:nvSpPr>
            <p:cNvPr id="40" name="TextBox 39"/>
            <p:cNvSpPr txBox="1"/>
            <p:nvPr/>
          </p:nvSpPr>
          <p:spPr>
            <a:xfrm>
              <a:off x="4623099" y="1883229"/>
              <a:ext cx="1941755" cy="263809"/>
            </a:xfrm>
            <a:prstGeom prst="rect">
              <a:avLst/>
            </a:prstGeom>
            <a:noFill/>
          </p:spPr>
          <p:txBody>
            <a:bodyPr wrap="square" rtlCol="0">
              <a:spAutoFit/>
            </a:bodyPr>
            <a:lstStyle/>
            <a:p>
              <a:r>
                <a:rPr lang="en-US" dirty="0" smtClean="0"/>
                <a:t>F5/8 C Type</a:t>
              </a:r>
              <a:endParaRPr lang="en-US" dirty="0"/>
            </a:p>
          </p:txBody>
        </p:sp>
        <p:sp>
          <p:nvSpPr>
            <p:cNvPr id="46" name="TextBox 45"/>
            <p:cNvSpPr txBox="1"/>
            <p:nvPr/>
          </p:nvSpPr>
          <p:spPr>
            <a:xfrm>
              <a:off x="6667052" y="1883229"/>
              <a:ext cx="2043953" cy="272143"/>
            </a:xfrm>
            <a:prstGeom prst="rect">
              <a:avLst/>
            </a:prstGeom>
            <a:noFill/>
          </p:spPr>
          <p:txBody>
            <a:bodyPr wrap="square" rtlCol="0">
              <a:spAutoFit/>
            </a:bodyPr>
            <a:lstStyle/>
            <a:p>
              <a:r>
                <a:rPr lang="en-US" dirty="0" smtClean="0"/>
                <a:t>F5/8 C Type</a:t>
              </a:r>
              <a:endParaRPr lang="en-US" dirty="0"/>
            </a:p>
          </p:txBody>
        </p:sp>
      </p:grpSp>
      <p:grpSp>
        <p:nvGrpSpPr>
          <p:cNvPr id="48" name="Group 47"/>
          <p:cNvGrpSpPr/>
          <p:nvPr/>
        </p:nvGrpSpPr>
        <p:grpSpPr>
          <a:xfrm>
            <a:off x="1219200" y="2438400"/>
            <a:ext cx="6477000" cy="533400"/>
            <a:chOff x="228600" y="1828800"/>
            <a:chExt cx="8686800" cy="381000"/>
          </a:xfrm>
        </p:grpSpPr>
        <p:sp>
          <p:nvSpPr>
            <p:cNvPr id="49" name="Rounded Rectangle 48"/>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841785" y="1828800"/>
              <a:ext cx="1291814"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286000" y="1828800"/>
              <a:ext cx="1524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705600" y="1828800"/>
              <a:ext cx="180101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725298" y="1828800"/>
              <a:ext cx="1827903"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41786" y="1883229"/>
              <a:ext cx="1332156" cy="263809"/>
            </a:xfrm>
            <a:prstGeom prst="rect">
              <a:avLst/>
            </a:prstGeom>
            <a:noFill/>
          </p:spPr>
          <p:txBody>
            <a:bodyPr wrap="square" rtlCol="0">
              <a:spAutoFit/>
            </a:bodyPr>
            <a:lstStyle/>
            <a:p>
              <a:pPr algn="ctr"/>
              <a:r>
                <a:rPr lang="en-US" dirty="0" smtClean="0"/>
                <a:t>BTB</a:t>
              </a:r>
              <a:endParaRPr lang="en-US" dirty="0"/>
            </a:p>
          </p:txBody>
        </p:sp>
        <p:sp>
          <p:nvSpPr>
            <p:cNvPr id="58" name="TextBox 57"/>
            <p:cNvSpPr txBox="1"/>
            <p:nvPr/>
          </p:nvSpPr>
          <p:spPr>
            <a:xfrm>
              <a:off x="2272553" y="1883229"/>
              <a:ext cx="1532965" cy="272143"/>
            </a:xfrm>
            <a:prstGeom prst="rect">
              <a:avLst/>
            </a:prstGeom>
            <a:noFill/>
          </p:spPr>
          <p:txBody>
            <a:bodyPr wrap="square" rtlCol="0">
              <a:spAutoFit/>
            </a:bodyPr>
            <a:lstStyle/>
            <a:p>
              <a:pPr algn="ctr"/>
              <a:r>
                <a:rPr lang="en-US" dirty="0" smtClean="0"/>
                <a:t>BACK</a:t>
              </a:r>
              <a:endParaRPr lang="en-US" dirty="0"/>
            </a:p>
          </p:txBody>
        </p:sp>
        <p:sp>
          <p:nvSpPr>
            <p:cNvPr id="59" name="TextBox 58"/>
            <p:cNvSpPr txBox="1"/>
            <p:nvPr/>
          </p:nvSpPr>
          <p:spPr>
            <a:xfrm>
              <a:off x="4623099" y="1883229"/>
              <a:ext cx="1941755" cy="263809"/>
            </a:xfrm>
            <a:prstGeom prst="rect">
              <a:avLst/>
            </a:prstGeom>
            <a:noFill/>
          </p:spPr>
          <p:txBody>
            <a:bodyPr wrap="square" rtlCol="0">
              <a:spAutoFit/>
            </a:bodyPr>
            <a:lstStyle/>
            <a:p>
              <a:r>
                <a:rPr lang="en-US" dirty="0" smtClean="0"/>
                <a:t>F5/8 C Type</a:t>
              </a:r>
              <a:endParaRPr lang="en-US" dirty="0"/>
            </a:p>
          </p:txBody>
        </p:sp>
        <p:sp>
          <p:nvSpPr>
            <p:cNvPr id="60" name="TextBox 59"/>
            <p:cNvSpPr txBox="1"/>
            <p:nvPr/>
          </p:nvSpPr>
          <p:spPr>
            <a:xfrm>
              <a:off x="6667052" y="1883229"/>
              <a:ext cx="2043953" cy="272143"/>
            </a:xfrm>
            <a:prstGeom prst="rect">
              <a:avLst/>
            </a:prstGeom>
            <a:noFill/>
          </p:spPr>
          <p:txBody>
            <a:bodyPr wrap="square" rtlCol="0">
              <a:spAutoFit/>
            </a:bodyPr>
            <a:lstStyle/>
            <a:p>
              <a:r>
                <a:rPr lang="en-US" dirty="0" smtClean="0"/>
                <a:t>F5/8 C Type</a:t>
              </a:r>
              <a:endParaRPr lang="en-US" dirty="0"/>
            </a:p>
          </p:txBody>
        </p:sp>
      </p:grpSp>
      <p:grpSp>
        <p:nvGrpSpPr>
          <p:cNvPr id="61" name="Group 60"/>
          <p:cNvGrpSpPr/>
          <p:nvPr/>
        </p:nvGrpSpPr>
        <p:grpSpPr>
          <a:xfrm>
            <a:off x="1219200" y="3200400"/>
            <a:ext cx="6477000" cy="533400"/>
            <a:chOff x="228600" y="1828800"/>
            <a:chExt cx="8686800" cy="381000"/>
          </a:xfrm>
        </p:grpSpPr>
        <p:sp>
          <p:nvSpPr>
            <p:cNvPr id="62" name="Rounded Rectangle 61"/>
            <p:cNvSpPr/>
            <p:nvPr/>
          </p:nvSpPr>
          <p:spPr>
            <a:xfrm>
              <a:off x="228600" y="1828800"/>
              <a:ext cx="868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841785" y="1828800"/>
              <a:ext cx="1291814"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286000" y="1828800"/>
              <a:ext cx="1524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705600" y="1828800"/>
              <a:ext cx="180101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725298" y="1828800"/>
              <a:ext cx="1827903"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41786" y="1883229"/>
              <a:ext cx="1332156" cy="263809"/>
            </a:xfrm>
            <a:prstGeom prst="rect">
              <a:avLst/>
            </a:prstGeom>
            <a:noFill/>
          </p:spPr>
          <p:txBody>
            <a:bodyPr wrap="square" rtlCol="0">
              <a:spAutoFit/>
            </a:bodyPr>
            <a:lstStyle/>
            <a:p>
              <a:pPr algn="ctr"/>
              <a:r>
                <a:rPr lang="en-US" dirty="0" smtClean="0"/>
                <a:t>BTB</a:t>
              </a:r>
              <a:endParaRPr lang="en-US" dirty="0"/>
            </a:p>
          </p:txBody>
        </p:sp>
        <p:sp>
          <p:nvSpPr>
            <p:cNvPr id="68" name="TextBox 67"/>
            <p:cNvSpPr txBox="1"/>
            <p:nvPr/>
          </p:nvSpPr>
          <p:spPr>
            <a:xfrm>
              <a:off x="2272553" y="1883229"/>
              <a:ext cx="1532965" cy="272143"/>
            </a:xfrm>
            <a:prstGeom prst="rect">
              <a:avLst/>
            </a:prstGeom>
            <a:noFill/>
          </p:spPr>
          <p:txBody>
            <a:bodyPr wrap="square" rtlCol="0">
              <a:spAutoFit/>
            </a:bodyPr>
            <a:lstStyle/>
            <a:p>
              <a:pPr algn="ctr"/>
              <a:r>
                <a:rPr lang="en-US" dirty="0" smtClean="0"/>
                <a:t>BACK</a:t>
              </a:r>
              <a:endParaRPr lang="en-US" dirty="0"/>
            </a:p>
          </p:txBody>
        </p:sp>
        <p:sp>
          <p:nvSpPr>
            <p:cNvPr id="69" name="TextBox 68"/>
            <p:cNvSpPr txBox="1"/>
            <p:nvPr/>
          </p:nvSpPr>
          <p:spPr>
            <a:xfrm>
              <a:off x="4623099" y="1883229"/>
              <a:ext cx="1941755" cy="263809"/>
            </a:xfrm>
            <a:prstGeom prst="rect">
              <a:avLst/>
            </a:prstGeom>
            <a:noFill/>
          </p:spPr>
          <p:txBody>
            <a:bodyPr wrap="square" rtlCol="0">
              <a:spAutoFit/>
            </a:bodyPr>
            <a:lstStyle/>
            <a:p>
              <a:r>
                <a:rPr lang="en-US" dirty="0" smtClean="0"/>
                <a:t>F5/8 C Type</a:t>
              </a:r>
              <a:endParaRPr lang="en-US" dirty="0"/>
            </a:p>
          </p:txBody>
        </p:sp>
        <p:sp>
          <p:nvSpPr>
            <p:cNvPr id="70" name="TextBox 69"/>
            <p:cNvSpPr txBox="1"/>
            <p:nvPr/>
          </p:nvSpPr>
          <p:spPr>
            <a:xfrm>
              <a:off x="6667052" y="1883229"/>
              <a:ext cx="2043953" cy="272143"/>
            </a:xfrm>
            <a:prstGeom prst="rect">
              <a:avLst/>
            </a:prstGeom>
            <a:noFill/>
          </p:spPr>
          <p:txBody>
            <a:bodyPr wrap="square" rtlCol="0">
              <a:spAutoFit/>
            </a:bodyPr>
            <a:lstStyle/>
            <a:p>
              <a:r>
                <a:rPr lang="en-US" dirty="0" smtClean="0"/>
                <a:t>F5/8 C Type</a:t>
              </a:r>
              <a:endParaRPr lang="en-US" dirty="0"/>
            </a:p>
          </p:txBody>
        </p:sp>
      </p:grpSp>
      <p:grpSp>
        <p:nvGrpSpPr>
          <p:cNvPr id="71" name="Group 70"/>
          <p:cNvGrpSpPr/>
          <p:nvPr/>
        </p:nvGrpSpPr>
        <p:grpSpPr>
          <a:xfrm>
            <a:off x="1219200" y="3962400"/>
            <a:ext cx="6324600" cy="646333"/>
            <a:chOff x="228600" y="1828799"/>
            <a:chExt cx="8482405" cy="461667"/>
          </a:xfrm>
        </p:grpSpPr>
        <p:sp>
          <p:nvSpPr>
            <p:cNvPr id="72" name="Rounded Rectangle 71"/>
            <p:cNvSpPr/>
            <p:nvPr/>
          </p:nvSpPr>
          <p:spPr>
            <a:xfrm>
              <a:off x="228600" y="1828800"/>
              <a:ext cx="8482405"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841785" y="1828800"/>
              <a:ext cx="1291814"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86000" y="1828800"/>
              <a:ext cx="1524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5134086" y="1828799"/>
              <a:ext cx="1419114"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841786" y="1883229"/>
              <a:ext cx="1332156" cy="263809"/>
            </a:xfrm>
            <a:prstGeom prst="rect">
              <a:avLst/>
            </a:prstGeom>
            <a:noFill/>
          </p:spPr>
          <p:txBody>
            <a:bodyPr wrap="square" rtlCol="0">
              <a:spAutoFit/>
            </a:bodyPr>
            <a:lstStyle/>
            <a:p>
              <a:pPr algn="ctr"/>
              <a:r>
                <a:rPr lang="en-US" dirty="0" smtClean="0"/>
                <a:t>BTB</a:t>
              </a:r>
              <a:endParaRPr lang="en-US" dirty="0"/>
            </a:p>
          </p:txBody>
        </p:sp>
        <p:sp>
          <p:nvSpPr>
            <p:cNvPr id="78" name="TextBox 77"/>
            <p:cNvSpPr txBox="1"/>
            <p:nvPr/>
          </p:nvSpPr>
          <p:spPr>
            <a:xfrm>
              <a:off x="2272553" y="1883229"/>
              <a:ext cx="1532965" cy="272143"/>
            </a:xfrm>
            <a:prstGeom prst="rect">
              <a:avLst/>
            </a:prstGeom>
            <a:noFill/>
          </p:spPr>
          <p:txBody>
            <a:bodyPr wrap="square" rtlCol="0">
              <a:spAutoFit/>
            </a:bodyPr>
            <a:lstStyle/>
            <a:p>
              <a:pPr algn="ctr"/>
              <a:r>
                <a:rPr lang="en-US" dirty="0" smtClean="0"/>
                <a:t>BACK</a:t>
              </a:r>
              <a:endParaRPr lang="en-US" dirty="0"/>
            </a:p>
          </p:txBody>
        </p:sp>
        <p:sp>
          <p:nvSpPr>
            <p:cNvPr id="79" name="TextBox 78"/>
            <p:cNvSpPr txBox="1"/>
            <p:nvPr/>
          </p:nvSpPr>
          <p:spPr>
            <a:xfrm>
              <a:off x="5134087" y="1828801"/>
              <a:ext cx="1430767" cy="461665"/>
            </a:xfrm>
            <a:prstGeom prst="rect">
              <a:avLst/>
            </a:prstGeom>
            <a:noFill/>
          </p:spPr>
          <p:txBody>
            <a:bodyPr wrap="square" rtlCol="0">
              <a:spAutoFit/>
            </a:bodyPr>
            <a:lstStyle/>
            <a:p>
              <a:pPr algn="ctr"/>
              <a:r>
                <a:rPr lang="en-US" dirty="0" smtClean="0"/>
                <a:t>F5/8 C Type</a:t>
              </a:r>
              <a:endParaRPr lang="en-US" dirty="0"/>
            </a:p>
          </p:txBody>
        </p:sp>
      </p:grpSp>
      <p:grpSp>
        <p:nvGrpSpPr>
          <p:cNvPr id="81" name="Group 80"/>
          <p:cNvGrpSpPr/>
          <p:nvPr/>
        </p:nvGrpSpPr>
        <p:grpSpPr>
          <a:xfrm>
            <a:off x="1219200" y="4724400"/>
            <a:ext cx="7467600" cy="533400"/>
            <a:chOff x="228600" y="1828800"/>
            <a:chExt cx="10015369" cy="381000"/>
          </a:xfrm>
        </p:grpSpPr>
        <p:sp>
          <p:nvSpPr>
            <p:cNvPr id="82" name="Rounded Rectangle 81"/>
            <p:cNvSpPr/>
            <p:nvPr/>
          </p:nvSpPr>
          <p:spPr>
            <a:xfrm>
              <a:off x="228600" y="1828800"/>
              <a:ext cx="10015369"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046181" y="1828800"/>
              <a:ext cx="2759336"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965960" y="1828800"/>
              <a:ext cx="919779"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841786" y="1883229"/>
              <a:ext cx="1332156" cy="263809"/>
            </a:xfrm>
            <a:prstGeom prst="rect">
              <a:avLst/>
            </a:prstGeom>
            <a:noFill/>
          </p:spPr>
          <p:txBody>
            <a:bodyPr wrap="square" rtlCol="0">
              <a:spAutoFit/>
            </a:bodyPr>
            <a:lstStyle/>
            <a:p>
              <a:pPr algn="ctr"/>
              <a:r>
                <a:rPr lang="en-US" dirty="0" smtClean="0"/>
                <a:t>BTB</a:t>
              </a:r>
              <a:endParaRPr lang="en-US" dirty="0"/>
            </a:p>
          </p:txBody>
        </p:sp>
        <p:sp>
          <p:nvSpPr>
            <p:cNvPr id="88" name="TextBox 87"/>
            <p:cNvSpPr txBox="1"/>
            <p:nvPr/>
          </p:nvSpPr>
          <p:spPr>
            <a:xfrm>
              <a:off x="1659367" y="1883229"/>
              <a:ext cx="1532965" cy="272143"/>
            </a:xfrm>
            <a:prstGeom prst="rect">
              <a:avLst/>
            </a:prstGeom>
            <a:noFill/>
          </p:spPr>
          <p:txBody>
            <a:bodyPr wrap="square" rtlCol="0">
              <a:spAutoFit/>
            </a:bodyPr>
            <a:lstStyle/>
            <a:p>
              <a:pPr algn="ctr"/>
              <a:r>
                <a:rPr lang="en-US" dirty="0" smtClean="0"/>
                <a:t>BACK</a:t>
              </a:r>
              <a:endParaRPr lang="en-US" dirty="0"/>
            </a:p>
          </p:txBody>
        </p:sp>
      </p:grpSp>
      <p:grpSp>
        <p:nvGrpSpPr>
          <p:cNvPr id="91" name="Group 90"/>
          <p:cNvGrpSpPr/>
          <p:nvPr/>
        </p:nvGrpSpPr>
        <p:grpSpPr>
          <a:xfrm>
            <a:off x="1219200" y="5486400"/>
            <a:ext cx="6096000" cy="533400"/>
            <a:chOff x="228600" y="1828800"/>
            <a:chExt cx="8175812" cy="381000"/>
          </a:xfrm>
        </p:grpSpPr>
        <p:sp>
          <p:nvSpPr>
            <p:cNvPr id="92" name="Rounded Rectangle 91"/>
            <p:cNvSpPr/>
            <p:nvPr/>
          </p:nvSpPr>
          <p:spPr>
            <a:xfrm>
              <a:off x="228600" y="1828800"/>
              <a:ext cx="8175812"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943984" y="1828800"/>
              <a:ext cx="1291815"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2374751" y="1828800"/>
              <a:ext cx="15240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258261" y="1828800"/>
              <a:ext cx="180101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943984" y="1883229"/>
              <a:ext cx="1332156" cy="263809"/>
            </a:xfrm>
            <a:prstGeom prst="rect">
              <a:avLst/>
            </a:prstGeom>
            <a:noFill/>
          </p:spPr>
          <p:txBody>
            <a:bodyPr wrap="square" rtlCol="0">
              <a:spAutoFit/>
            </a:bodyPr>
            <a:lstStyle/>
            <a:p>
              <a:pPr algn="ctr"/>
              <a:r>
                <a:rPr lang="en-US" dirty="0" smtClean="0"/>
                <a:t>BTB</a:t>
              </a:r>
              <a:endParaRPr lang="en-US" dirty="0"/>
            </a:p>
          </p:txBody>
        </p:sp>
        <p:sp>
          <p:nvSpPr>
            <p:cNvPr id="98" name="TextBox 97"/>
            <p:cNvSpPr txBox="1"/>
            <p:nvPr/>
          </p:nvSpPr>
          <p:spPr>
            <a:xfrm>
              <a:off x="2374751" y="1883229"/>
              <a:ext cx="1532965" cy="272143"/>
            </a:xfrm>
            <a:prstGeom prst="rect">
              <a:avLst/>
            </a:prstGeom>
            <a:noFill/>
          </p:spPr>
          <p:txBody>
            <a:bodyPr wrap="square" rtlCol="0">
              <a:spAutoFit/>
            </a:bodyPr>
            <a:lstStyle/>
            <a:p>
              <a:pPr algn="ctr"/>
              <a:r>
                <a:rPr lang="en-US" dirty="0" smtClean="0"/>
                <a:t>BACK</a:t>
              </a:r>
              <a:endParaRPr lang="en-US" dirty="0"/>
            </a:p>
          </p:txBody>
        </p:sp>
        <p:sp>
          <p:nvSpPr>
            <p:cNvPr id="100" name="TextBox 99"/>
            <p:cNvSpPr txBox="1"/>
            <p:nvPr/>
          </p:nvSpPr>
          <p:spPr>
            <a:xfrm>
              <a:off x="6156064" y="1883229"/>
              <a:ext cx="2043953" cy="272143"/>
            </a:xfrm>
            <a:prstGeom prst="rect">
              <a:avLst/>
            </a:prstGeom>
            <a:noFill/>
          </p:spPr>
          <p:txBody>
            <a:bodyPr wrap="square" rtlCol="0">
              <a:spAutoFit/>
            </a:bodyPr>
            <a:lstStyle/>
            <a:p>
              <a:r>
                <a:rPr lang="en-US" dirty="0" smtClean="0"/>
                <a:t>F5/8 C Type</a:t>
              </a:r>
              <a:endParaRPr lang="en-US" dirty="0"/>
            </a:p>
          </p:txBody>
        </p:sp>
      </p:grpSp>
      <p:sp>
        <p:nvSpPr>
          <p:cNvPr id="101" name="TextBox 100"/>
          <p:cNvSpPr txBox="1"/>
          <p:nvPr/>
        </p:nvSpPr>
        <p:spPr>
          <a:xfrm>
            <a:off x="7772400" y="1600200"/>
            <a:ext cx="1371600" cy="646331"/>
          </a:xfrm>
          <a:prstGeom prst="rect">
            <a:avLst/>
          </a:prstGeom>
          <a:noFill/>
        </p:spPr>
        <p:txBody>
          <a:bodyPr wrap="square" rtlCol="0">
            <a:spAutoFit/>
          </a:bodyPr>
          <a:lstStyle/>
          <a:p>
            <a:r>
              <a:rPr lang="en-US" dirty="0" smtClean="0"/>
              <a:t>BTBD9 </a:t>
            </a:r>
          </a:p>
          <a:p>
            <a:r>
              <a:rPr lang="en-US" dirty="0" smtClean="0"/>
              <a:t>612</a:t>
            </a:r>
            <a:endParaRPr lang="en-US" dirty="0"/>
          </a:p>
        </p:txBody>
      </p:sp>
      <p:sp>
        <p:nvSpPr>
          <p:cNvPr id="102" name="TextBox 101"/>
          <p:cNvSpPr txBox="1"/>
          <p:nvPr/>
        </p:nvSpPr>
        <p:spPr>
          <a:xfrm>
            <a:off x="7772400" y="2362200"/>
            <a:ext cx="1371600" cy="646331"/>
          </a:xfrm>
          <a:prstGeom prst="rect">
            <a:avLst/>
          </a:prstGeom>
          <a:noFill/>
        </p:spPr>
        <p:txBody>
          <a:bodyPr wrap="square" rtlCol="0">
            <a:spAutoFit/>
          </a:bodyPr>
          <a:lstStyle/>
          <a:p>
            <a:r>
              <a:rPr lang="en-US" dirty="0" smtClean="0"/>
              <a:t>BTBD9 </a:t>
            </a:r>
          </a:p>
          <a:p>
            <a:r>
              <a:rPr lang="en-US" dirty="0" smtClean="0"/>
              <a:t>612</a:t>
            </a:r>
            <a:endParaRPr lang="en-US" dirty="0"/>
          </a:p>
        </p:txBody>
      </p:sp>
      <p:sp>
        <p:nvSpPr>
          <p:cNvPr id="103" name="TextBox 102"/>
          <p:cNvSpPr txBox="1"/>
          <p:nvPr/>
        </p:nvSpPr>
        <p:spPr>
          <a:xfrm>
            <a:off x="7772400" y="3124200"/>
            <a:ext cx="1371600" cy="646331"/>
          </a:xfrm>
          <a:prstGeom prst="rect">
            <a:avLst/>
          </a:prstGeom>
          <a:noFill/>
        </p:spPr>
        <p:txBody>
          <a:bodyPr wrap="square" rtlCol="0">
            <a:spAutoFit/>
          </a:bodyPr>
          <a:lstStyle/>
          <a:p>
            <a:r>
              <a:rPr lang="en-US" dirty="0" smtClean="0"/>
              <a:t>BTBD9 </a:t>
            </a:r>
          </a:p>
          <a:p>
            <a:r>
              <a:rPr lang="en-US" dirty="0" smtClean="0"/>
              <a:t>612</a:t>
            </a:r>
            <a:endParaRPr lang="en-US" dirty="0"/>
          </a:p>
        </p:txBody>
      </p:sp>
      <p:sp>
        <p:nvSpPr>
          <p:cNvPr id="104" name="TextBox 103"/>
          <p:cNvSpPr txBox="1"/>
          <p:nvPr/>
        </p:nvSpPr>
        <p:spPr>
          <a:xfrm>
            <a:off x="7772400" y="3886200"/>
            <a:ext cx="1371600" cy="646331"/>
          </a:xfrm>
          <a:prstGeom prst="rect">
            <a:avLst/>
          </a:prstGeom>
          <a:noFill/>
        </p:spPr>
        <p:txBody>
          <a:bodyPr wrap="square" rtlCol="0">
            <a:spAutoFit/>
          </a:bodyPr>
          <a:lstStyle/>
          <a:p>
            <a:r>
              <a:rPr lang="en-US" dirty="0" smtClean="0"/>
              <a:t>btbd9 </a:t>
            </a:r>
          </a:p>
          <a:p>
            <a:r>
              <a:rPr lang="en-US" dirty="0" smtClean="0"/>
              <a:t>602</a:t>
            </a:r>
            <a:endParaRPr lang="en-US" dirty="0"/>
          </a:p>
        </p:txBody>
      </p:sp>
      <p:sp>
        <p:nvSpPr>
          <p:cNvPr id="105" name="TextBox 104"/>
          <p:cNvSpPr txBox="1"/>
          <p:nvPr/>
        </p:nvSpPr>
        <p:spPr>
          <a:xfrm>
            <a:off x="7772400" y="4648200"/>
            <a:ext cx="1600200" cy="646331"/>
          </a:xfrm>
          <a:prstGeom prst="rect">
            <a:avLst/>
          </a:prstGeom>
          <a:noFill/>
        </p:spPr>
        <p:txBody>
          <a:bodyPr wrap="square" rtlCol="0">
            <a:spAutoFit/>
          </a:bodyPr>
          <a:lstStyle/>
          <a:p>
            <a:r>
              <a:rPr lang="en-US" dirty="0" smtClean="0"/>
              <a:t>CG1826 </a:t>
            </a:r>
          </a:p>
          <a:p>
            <a:r>
              <a:rPr lang="en-US" dirty="0" smtClean="0"/>
              <a:t>722</a:t>
            </a:r>
            <a:endParaRPr lang="en-US" dirty="0"/>
          </a:p>
        </p:txBody>
      </p:sp>
      <p:sp>
        <p:nvSpPr>
          <p:cNvPr id="106" name="TextBox 105"/>
          <p:cNvSpPr txBox="1"/>
          <p:nvPr/>
        </p:nvSpPr>
        <p:spPr>
          <a:xfrm>
            <a:off x="7772400" y="5410200"/>
            <a:ext cx="1371600" cy="646331"/>
          </a:xfrm>
          <a:prstGeom prst="rect">
            <a:avLst/>
          </a:prstGeom>
          <a:noFill/>
        </p:spPr>
        <p:txBody>
          <a:bodyPr wrap="square" rtlCol="0">
            <a:spAutoFit/>
          </a:bodyPr>
          <a:lstStyle/>
          <a:p>
            <a:r>
              <a:rPr lang="en-US" dirty="0" smtClean="0"/>
              <a:t>Hpo-9 </a:t>
            </a:r>
          </a:p>
          <a:p>
            <a:r>
              <a:rPr lang="en-US" dirty="0" smtClean="0"/>
              <a:t>581</a:t>
            </a:r>
            <a:endParaRPr lang="en-US" dirty="0"/>
          </a:p>
        </p:txBody>
      </p:sp>
      <p:pic>
        <p:nvPicPr>
          <p:cNvPr id="23554" name="Picture 2" descr="Homo sapiens"/>
          <p:cNvPicPr>
            <a:picLocks noChangeAspect="1" noChangeArrowheads="1"/>
          </p:cNvPicPr>
          <p:nvPr/>
        </p:nvPicPr>
        <p:blipFill>
          <a:blip r:embed="rId3" cstate="print"/>
          <a:srcRect/>
          <a:stretch>
            <a:fillRect/>
          </a:stretch>
        </p:blipFill>
        <p:spPr bwMode="auto">
          <a:xfrm>
            <a:off x="457200" y="1600200"/>
            <a:ext cx="696773" cy="685800"/>
          </a:xfrm>
          <a:prstGeom prst="rect">
            <a:avLst/>
          </a:prstGeom>
          <a:noFill/>
        </p:spPr>
      </p:pic>
      <p:pic>
        <p:nvPicPr>
          <p:cNvPr id="23556" name="Picture 4" descr="Picture"/>
          <p:cNvPicPr>
            <a:picLocks noChangeAspect="1" noChangeArrowheads="1"/>
          </p:cNvPicPr>
          <p:nvPr/>
        </p:nvPicPr>
        <p:blipFill>
          <a:blip r:embed="rId4" cstate="print"/>
          <a:srcRect/>
          <a:stretch>
            <a:fillRect/>
          </a:stretch>
        </p:blipFill>
        <p:spPr bwMode="auto">
          <a:xfrm>
            <a:off x="228600" y="2362200"/>
            <a:ext cx="949568" cy="685800"/>
          </a:xfrm>
          <a:prstGeom prst="rect">
            <a:avLst/>
          </a:prstGeom>
          <a:noFill/>
        </p:spPr>
      </p:pic>
      <p:pic>
        <p:nvPicPr>
          <p:cNvPr id="23558" name="Picture 6" descr="Picture"/>
          <p:cNvPicPr>
            <a:picLocks noChangeAspect="1" noChangeArrowheads="1"/>
          </p:cNvPicPr>
          <p:nvPr/>
        </p:nvPicPr>
        <p:blipFill>
          <a:blip r:embed="rId5" cstate="print"/>
          <a:srcRect/>
          <a:stretch>
            <a:fillRect/>
          </a:stretch>
        </p:blipFill>
        <p:spPr bwMode="auto">
          <a:xfrm>
            <a:off x="0" y="3200400"/>
            <a:ext cx="1122362" cy="533400"/>
          </a:xfrm>
          <a:prstGeom prst="rect">
            <a:avLst/>
          </a:prstGeom>
          <a:noFill/>
        </p:spPr>
      </p:pic>
      <p:pic>
        <p:nvPicPr>
          <p:cNvPr id="23560" name="Picture 8" descr="Picture"/>
          <p:cNvPicPr>
            <a:picLocks noChangeAspect="1" noChangeArrowheads="1"/>
          </p:cNvPicPr>
          <p:nvPr/>
        </p:nvPicPr>
        <p:blipFill>
          <a:blip r:embed="rId6" cstate="print"/>
          <a:srcRect/>
          <a:stretch>
            <a:fillRect/>
          </a:stretch>
        </p:blipFill>
        <p:spPr bwMode="auto">
          <a:xfrm>
            <a:off x="0" y="3886200"/>
            <a:ext cx="1114425" cy="685800"/>
          </a:xfrm>
          <a:prstGeom prst="rect">
            <a:avLst/>
          </a:prstGeom>
          <a:noFill/>
        </p:spPr>
      </p:pic>
      <p:pic>
        <p:nvPicPr>
          <p:cNvPr id="23562" name="Picture 10" descr="Picture"/>
          <p:cNvPicPr>
            <a:picLocks noChangeAspect="1" noChangeArrowheads="1"/>
          </p:cNvPicPr>
          <p:nvPr/>
        </p:nvPicPr>
        <p:blipFill>
          <a:blip r:embed="rId7" cstate="print"/>
          <a:srcRect/>
          <a:stretch>
            <a:fillRect/>
          </a:stretch>
        </p:blipFill>
        <p:spPr bwMode="auto">
          <a:xfrm>
            <a:off x="0" y="4648200"/>
            <a:ext cx="1066800" cy="656492"/>
          </a:xfrm>
          <a:prstGeom prst="rect">
            <a:avLst/>
          </a:prstGeom>
          <a:noFill/>
        </p:spPr>
      </p:pic>
      <p:pic>
        <p:nvPicPr>
          <p:cNvPr id="23564" name="Picture 12" descr="Picture"/>
          <p:cNvPicPr>
            <a:picLocks noChangeAspect="1" noChangeArrowheads="1"/>
          </p:cNvPicPr>
          <p:nvPr/>
        </p:nvPicPr>
        <p:blipFill>
          <a:blip r:embed="rId8" cstate="print"/>
          <a:srcRect/>
          <a:stretch>
            <a:fillRect/>
          </a:stretch>
        </p:blipFill>
        <p:spPr bwMode="auto">
          <a:xfrm>
            <a:off x="457200" y="5410200"/>
            <a:ext cx="668367" cy="715626"/>
          </a:xfrm>
          <a:prstGeom prst="rect">
            <a:avLst/>
          </a:prstGeom>
          <a:noFill/>
        </p:spPr>
      </p:pic>
      <p:sp>
        <p:nvSpPr>
          <p:cNvPr id="75" name="TextBox 74"/>
          <p:cNvSpPr txBox="1"/>
          <p:nvPr/>
        </p:nvSpPr>
        <p:spPr>
          <a:xfrm>
            <a:off x="0" y="6027003"/>
            <a:ext cx="3352800" cy="861774"/>
          </a:xfrm>
          <a:prstGeom prst="rect">
            <a:avLst/>
          </a:prstGeom>
          <a:noFill/>
        </p:spPr>
        <p:txBody>
          <a:bodyPr wrap="square" rtlCol="0">
            <a:spAutoFit/>
          </a:bodyPr>
          <a:lstStyle/>
          <a:p>
            <a:r>
              <a:rPr lang="en-US" sz="1000" dirty="0" smtClean="0"/>
              <a:t>http://smart.embl-heidelberg.de/ </a:t>
            </a:r>
          </a:p>
          <a:p>
            <a:r>
              <a:rPr lang="en-US" sz="1000" dirty="0" smtClean="0"/>
              <a:t>http://www.ncbi.nlm.nih.gov/HomoloGene/HGDownload.cgi?hid=14995</a:t>
            </a:r>
          </a:p>
          <a:p>
            <a:r>
              <a:rPr lang="en-US" sz="1000" dirty="0" smtClean="0"/>
              <a:t>http://natureafield.com/tag/c-elegans/</a:t>
            </a:r>
          </a:p>
          <a:p>
            <a:r>
              <a:rPr lang="en-US" sz="1000" dirty="0" smtClean="0"/>
              <a:t>http://images.yourdictionary.com/homo-sapiens</a:t>
            </a:r>
          </a:p>
        </p:txBody>
      </p:sp>
      <p:sp>
        <p:nvSpPr>
          <p:cNvPr id="80" name="TextBox 79"/>
          <p:cNvSpPr txBox="1"/>
          <p:nvPr/>
        </p:nvSpPr>
        <p:spPr>
          <a:xfrm>
            <a:off x="3200400" y="6019800"/>
            <a:ext cx="5943600" cy="1415772"/>
          </a:xfrm>
          <a:prstGeom prst="rect">
            <a:avLst/>
          </a:prstGeom>
          <a:noFill/>
        </p:spPr>
        <p:txBody>
          <a:bodyPr wrap="square" rtlCol="0">
            <a:spAutoFit/>
          </a:bodyPr>
          <a:lstStyle/>
          <a:p>
            <a:r>
              <a:rPr lang="en-US" sz="1000" dirty="0" smtClean="0"/>
              <a:t>http://www.ci.berkeley.ca.us/Health_Human_Services/Environmental_Health/Control___Preventions_of_Rodents.aspx</a:t>
            </a:r>
          </a:p>
          <a:p>
            <a:r>
              <a:rPr lang="en-US" sz="1000" dirty="0" smtClean="0"/>
              <a:t>http://www.seymourfish.com/zebra-danio-care/</a:t>
            </a:r>
          </a:p>
          <a:p>
            <a:r>
              <a:rPr lang="en-US" sz="1000" dirty="0" smtClean="0"/>
              <a:t>http://www.taxateca.com/ordendiptera.html</a:t>
            </a:r>
          </a:p>
          <a:p>
            <a:r>
              <a:rPr lang="en-US" sz="1000" dirty="0" smtClean="0"/>
              <a:t>http://www.redorbit.com/news/science/2055610/research_team_maps_lab_mouse_genome/</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600" dirty="0" smtClean="0"/>
              <a:t>BTBD9 mutant phenotype is well conserved </a:t>
            </a:r>
            <a:endParaRPr lang="en-US" sz="3600" dirty="0"/>
          </a:p>
        </p:txBody>
      </p:sp>
      <p:sp>
        <p:nvSpPr>
          <p:cNvPr id="5" name="TextBox 4"/>
          <p:cNvSpPr txBox="1"/>
          <p:nvPr/>
        </p:nvSpPr>
        <p:spPr>
          <a:xfrm>
            <a:off x="762000" y="1828800"/>
            <a:ext cx="7696200" cy="984885"/>
          </a:xfrm>
          <a:prstGeom prst="rect">
            <a:avLst/>
          </a:prstGeom>
          <a:noFill/>
        </p:spPr>
        <p:txBody>
          <a:bodyPr wrap="square" rtlCol="0">
            <a:spAutoFit/>
          </a:bodyPr>
          <a:lstStyle/>
          <a:p>
            <a:r>
              <a:rPr lang="en-US" sz="2900" dirty="0" smtClean="0">
                <a:hlinkClick r:id="rId3"/>
              </a:rPr>
              <a:t>http://www.youtube.com/watch?v=T7sF_czJpJQ</a:t>
            </a:r>
            <a:r>
              <a:rPr lang="en-US" sz="2900" dirty="0" smtClean="0"/>
              <a:t> </a:t>
            </a:r>
            <a:endParaRPr lang="en-US" sz="2900" dirty="0"/>
          </a:p>
        </p:txBody>
      </p:sp>
      <p:sp>
        <p:nvSpPr>
          <p:cNvPr id="6" name="TextBox 5"/>
          <p:cNvSpPr txBox="1"/>
          <p:nvPr/>
        </p:nvSpPr>
        <p:spPr>
          <a:xfrm>
            <a:off x="0" y="5888504"/>
            <a:ext cx="9144000" cy="1938992"/>
          </a:xfrm>
          <a:prstGeom prst="rect">
            <a:avLst/>
          </a:prstGeom>
          <a:noFill/>
        </p:spPr>
        <p:txBody>
          <a:bodyPr wrap="square" rtlCol="0">
            <a:spAutoFit/>
          </a:bodyPr>
          <a:lstStyle/>
          <a:p>
            <a:r>
              <a:rPr lang="en-US" sz="1200" dirty="0" smtClean="0"/>
              <a:t>Freeman, A., </a:t>
            </a:r>
            <a:r>
              <a:rPr lang="en-US" sz="1200" i="1" dirty="0" smtClean="0"/>
              <a:t>et al. </a:t>
            </a:r>
            <a:r>
              <a:rPr lang="en-US" sz="1200" dirty="0" smtClean="0"/>
              <a:t>(2012). Sleep fragmentation and motor restlessness in Drosophila model of restless leg syndrome. Current Biology 22, 1142-1148. DOI 10.1016/j.cub.2012.04.027</a:t>
            </a:r>
          </a:p>
          <a:p>
            <a:r>
              <a:rPr lang="en-US" sz="1200" dirty="0" smtClean="0"/>
              <a:t>http://natureafield.com/tag/c-elegans/</a:t>
            </a:r>
          </a:p>
          <a:p>
            <a:r>
              <a:rPr lang="en-US" sz="1200" dirty="0" smtClean="0"/>
              <a:t>http://www.redorbit.com/news/science/2055610/research_team_maps_lab_mouse_genome/</a:t>
            </a:r>
          </a:p>
          <a:p>
            <a:r>
              <a:rPr lang="en-US" sz="1200" dirty="0" smtClean="0"/>
              <a:t>http://www.taxateca.com/ordendiptera.html</a:t>
            </a:r>
          </a:p>
          <a:p>
            <a:endParaRPr lang="en-US" sz="1400" dirty="0" smtClean="0"/>
          </a:p>
          <a:p>
            <a:endParaRPr lang="en-US" sz="1400" dirty="0" smtClean="0"/>
          </a:p>
          <a:p>
            <a:endParaRPr lang="en-US" sz="1400" dirty="0" smtClean="0"/>
          </a:p>
          <a:p>
            <a:endParaRPr lang="en-US" dirty="0"/>
          </a:p>
        </p:txBody>
      </p:sp>
      <p:pic>
        <p:nvPicPr>
          <p:cNvPr id="7" name="Picture 10" descr="Picture"/>
          <p:cNvPicPr>
            <a:picLocks noChangeAspect="1" noChangeArrowheads="1"/>
          </p:cNvPicPr>
          <p:nvPr/>
        </p:nvPicPr>
        <p:blipFill>
          <a:blip r:embed="rId4" cstate="print"/>
          <a:srcRect/>
          <a:stretch>
            <a:fillRect/>
          </a:stretch>
        </p:blipFill>
        <p:spPr bwMode="auto">
          <a:xfrm>
            <a:off x="457200" y="3352800"/>
            <a:ext cx="3095625" cy="1905000"/>
          </a:xfrm>
          <a:prstGeom prst="rect">
            <a:avLst/>
          </a:prstGeom>
          <a:noFill/>
        </p:spPr>
      </p:pic>
      <p:pic>
        <p:nvPicPr>
          <p:cNvPr id="8" name="Picture 4" descr="Picture"/>
          <p:cNvPicPr>
            <a:picLocks noChangeAspect="1" noChangeArrowheads="1"/>
          </p:cNvPicPr>
          <p:nvPr/>
        </p:nvPicPr>
        <p:blipFill>
          <a:blip r:embed="rId5" cstate="print"/>
          <a:srcRect/>
          <a:stretch>
            <a:fillRect/>
          </a:stretch>
        </p:blipFill>
        <p:spPr bwMode="auto">
          <a:xfrm>
            <a:off x="3733800" y="3352800"/>
            <a:ext cx="2667000" cy="1926169"/>
          </a:xfrm>
          <a:prstGeom prst="rect">
            <a:avLst/>
          </a:prstGeom>
          <a:noFill/>
        </p:spPr>
      </p:pic>
      <p:pic>
        <p:nvPicPr>
          <p:cNvPr id="9" name="Picture 12" descr="Picture"/>
          <p:cNvPicPr>
            <a:picLocks noChangeAspect="1" noChangeArrowheads="1"/>
          </p:cNvPicPr>
          <p:nvPr/>
        </p:nvPicPr>
        <p:blipFill>
          <a:blip r:embed="rId6" cstate="print"/>
          <a:srcRect/>
          <a:stretch>
            <a:fillRect/>
          </a:stretch>
        </p:blipFill>
        <p:spPr bwMode="auto">
          <a:xfrm>
            <a:off x="6553200" y="3048000"/>
            <a:ext cx="2286000" cy="24476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300" dirty="0" smtClean="0"/>
              <a:t>BTBD9 localizes with </a:t>
            </a:r>
            <a:r>
              <a:rPr lang="en-US" sz="3300" dirty="0" err="1" smtClean="0">
                <a:solidFill>
                  <a:srgbClr val="FF0000"/>
                </a:solidFill>
              </a:rPr>
              <a:t>Cullin</a:t>
            </a:r>
            <a:r>
              <a:rPr lang="en-US" sz="3300" dirty="0" smtClean="0">
                <a:solidFill>
                  <a:srgbClr val="FF0000"/>
                </a:solidFill>
              </a:rPr>
              <a:t> 3</a:t>
            </a:r>
            <a:r>
              <a:rPr lang="en-US" sz="3300" dirty="0" smtClean="0"/>
              <a:t> (</a:t>
            </a:r>
            <a:r>
              <a:rPr lang="en-US" sz="3300" dirty="0" err="1" smtClean="0">
                <a:solidFill>
                  <a:srgbClr val="FF0000"/>
                </a:solidFill>
              </a:rPr>
              <a:t>Ubiquitin</a:t>
            </a:r>
            <a:r>
              <a:rPr lang="en-US" sz="3300" dirty="0" smtClean="0"/>
              <a:t> protein)</a:t>
            </a:r>
            <a:endParaRPr lang="en-US" sz="3300" dirty="0"/>
          </a:p>
        </p:txBody>
      </p:sp>
      <p:pic>
        <p:nvPicPr>
          <p:cNvPr id="4" name="Content Placeholder 3" descr="btbd9cul3.JPG"/>
          <p:cNvPicPr>
            <a:picLocks noGrp="1" noChangeAspect="1"/>
          </p:cNvPicPr>
          <p:nvPr>
            <p:ph sz="quarter" idx="1"/>
          </p:nvPr>
        </p:nvPicPr>
        <p:blipFill>
          <a:blip r:embed="rId3" cstate="print"/>
          <a:stretch>
            <a:fillRect/>
          </a:stretch>
        </p:blipFill>
        <p:spPr>
          <a:xfrm>
            <a:off x="2286000" y="1545831"/>
            <a:ext cx="4314939" cy="5312169"/>
          </a:xfrm>
        </p:spPr>
      </p:pic>
      <p:sp>
        <p:nvSpPr>
          <p:cNvPr id="5" name="TextBox 4"/>
          <p:cNvSpPr txBox="1"/>
          <p:nvPr/>
        </p:nvSpPr>
        <p:spPr>
          <a:xfrm>
            <a:off x="0" y="4648200"/>
            <a:ext cx="2209800" cy="2523768"/>
          </a:xfrm>
          <a:prstGeom prst="rect">
            <a:avLst/>
          </a:prstGeom>
          <a:noFill/>
        </p:spPr>
        <p:txBody>
          <a:bodyPr wrap="square" rtlCol="0">
            <a:spAutoFit/>
          </a:bodyPr>
          <a:lstStyle/>
          <a:p>
            <a:r>
              <a:rPr lang="en-US" sz="1400" dirty="0" smtClean="0"/>
              <a:t>Freeman, A., </a:t>
            </a:r>
            <a:r>
              <a:rPr lang="en-US" sz="1400" i="1" dirty="0" smtClean="0"/>
              <a:t>et al. </a:t>
            </a:r>
            <a:r>
              <a:rPr lang="en-US" sz="1400" dirty="0" smtClean="0"/>
              <a:t>(2012). Sleep fragmentation and motor restlessness in Drosophila model of restless leg syndrome. Current Biology 22, 1142-1148. DOI 10.1016/j.cub.2012.04.027</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600" dirty="0" smtClean="0"/>
              <a:t>BTBD9 interacts with </a:t>
            </a:r>
            <a:r>
              <a:rPr lang="en-US" sz="3600" dirty="0" err="1" smtClean="0">
                <a:solidFill>
                  <a:srgbClr val="FF0000"/>
                </a:solidFill>
              </a:rPr>
              <a:t>ubiquitination</a:t>
            </a:r>
            <a:r>
              <a:rPr lang="en-US" sz="3600" dirty="0" smtClean="0"/>
              <a:t> proteins</a:t>
            </a:r>
            <a:endParaRPr lang="en-US" sz="3600" dirty="0"/>
          </a:p>
        </p:txBody>
      </p:sp>
      <p:pic>
        <p:nvPicPr>
          <p:cNvPr id="7" name="Content Placeholder 6" descr="string0.JPG"/>
          <p:cNvPicPr>
            <a:picLocks noGrp="1" noChangeAspect="1"/>
          </p:cNvPicPr>
          <p:nvPr>
            <p:ph sz="quarter" idx="1"/>
          </p:nvPr>
        </p:nvPicPr>
        <p:blipFill>
          <a:blip r:embed="rId3" cstate="print"/>
          <a:stretch>
            <a:fillRect/>
          </a:stretch>
        </p:blipFill>
        <p:spPr>
          <a:xfrm>
            <a:off x="2209800" y="1524000"/>
            <a:ext cx="4800600" cy="4994554"/>
          </a:xfrm>
        </p:spPr>
      </p:pic>
      <p:sp>
        <p:nvSpPr>
          <p:cNvPr id="9" name="Rectangle 8"/>
          <p:cNvSpPr/>
          <p:nvPr/>
        </p:nvSpPr>
        <p:spPr>
          <a:xfrm>
            <a:off x="2133600" y="2971800"/>
            <a:ext cx="1905000" cy="1828800"/>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550223"/>
            <a:ext cx="4724400" cy="307777"/>
          </a:xfrm>
          <a:prstGeom prst="rect">
            <a:avLst/>
          </a:prstGeom>
          <a:noFill/>
        </p:spPr>
        <p:txBody>
          <a:bodyPr wrap="square" rtlCol="0">
            <a:spAutoFit/>
          </a:bodyPr>
          <a:lstStyle/>
          <a:p>
            <a:r>
              <a:rPr lang="en-US" sz="1400" dirty="0" smtClean="0"/>
              <a:t>http://string-db.org/newstring_cgi/show_input_page.pl</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10466</TotalTime>
  <Words>2412</Words>
  <Application>Microsoft Office PowerPoint</Application>
  <PresentationFormat>On-screen Show (4:3)</PresentationFormat>
  <Paragraphs>272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Restless Leg Syndrome and BTBD9</vt:lpstr>
      <vt:lpstr>What Restless Leg Syndrome looks like</vt:lpstr>
      <vt:lpstr>Restless Leg Syndrome facts</vt:lpstr>
      <vt:lpstr>Treatment options</vt:lpstr>
      <vt:lpstr>Mutations in BTBD9 cause Restless Leg Syndrome</vt:lpstr>
      <vt:lpstr>BTBD9 is well conserved</vt:lpstr>
      <vt:lpstr>BTBD9 mutant phenotype is well conserved </vt:lpstr>
      <vt:lpstr>BTBD9 localizes with Cullin 3 (Ubiquitin protein)</vt:lpstr>
      <vt:lpstr>BTBD9 interacts with ubiquitination proteins</vt:lpstr>
      <vt:lpstr>Ubiquitin is involved in protein degradation</vt:lpstr>
      <vt:lpstr>Where are the ubiquitination sites in BTBD9?</vt:lpstr>
      <vt:lpstr>Ubiquitination site 183 is in the BACK domain</vt:lpstr>
      <vt:lpstr>Hypothesis</vt:lpstr>
      <vt:lpstr>Hypothesis</vt:lpstr>
      <vt:lpstr>Is the BACK domain ubiquitination site conserved?</vt:lpstr>
      <vt:lpstr>Are the sites conserved in animals without legs?</vt:lpstr>
      <vt:lpstr>Does BTBD9 function without BACK ubiquitination site?</vt:lpstr>
      <vt:lpstr>Does this mutated fly BTBD9 still function?</vt:lpstr>
      <vt:lpstr>Why is restlessness only in the legs?</vt:lpstr>
      <vt:lpstr>Where is HoxA9 localized?</vt:lpstr>
      <vt:lpstr>Hypothesis</vt:lpstr>
      <vt:lpstr>What if I knocked out HoxA9?</vt:lpstr>
      <vt:lpstr>Another disorder associated with BTBD9</vt:lpstr>
      <vt:lpstr>Future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Restless Leg Syndrome and the Gene BTBD9</dc:title>
  <dc:creator>Tara Pulvermacher</dc:creator>
  <cp:lastModifiedBy>Tara Pulvermacher</cp:lastModifiedBy>
  <cp:revision>102</cp:revision>
  <dcterms:created xsi:type="dcterms:W3CDTF">2013-04-09T02:45:35Z</dcterms:created>
  <dcterms:modified xsi:type="dcterms:W3CDTF">2013-04-30T15:38:47Z</dcterms:modified>
</cp:coreProperties>
</file>